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6"/>
  </p:notesMasterIdLst>
  <p:sldIdLst>
    <p:sldId id="262" r:id="rId6"/>
    <p:sldId id="263" r:id="rId7"/>
    <p:sldId id="287" r:id="rId8"/>
    <p:sldId id="265" r:id="rId9"/>
    <p:sldId id="285" r:id="rId10"/>
    <p:sldId id="286" r:id="rId11"/>
    <p:sldId id="284" r:id="rId12"/>
    <p:sldId id="266" r:id="rId13"/>
    <p:sldId id="267" r:id="rId14"/>
    <p:sldId id="291" r:id="rId15"/>
    <p:sldId id="292" r:id="rId16"/>
    <p:sldId id="288" r:id="rId17"/>
    <p:sldId id="293" r:id="rId18"/>
    <p:sldId id="274" r:id="rId19"/>
    <p:sldId id="289" r:id="rId20"/>
    <p:sldId id="295" r:id="rId21"/>
    <p:sldId id="296" r:id="rId22"/>
    <p:sldId id="269" r:id="rId23"/>
    <p:sldId id="297" r:id="rId24"/>
    <p:sldId id="29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50" autoAdjust="0"/>
  </p:normalViewPr>
  <p:slideViewPr>
    <p:cSldViewPr>
      <p:cViewPr varScale="1">
        <p:scale>
          <a:sx n="70" d="100"/>
          <a:sy n="70" d="100"/>
        </p:scale>
        <p:origin x="-516" y="-102"/>
      </p:cViewPr>
      <p:guideLst>
        <p:guide orient="horz" pos="2160"/>
        <p:guide pos="2880"/>
      </p:guideLst>
    </p:cSldViewPr>
  </p:slideViewPr>
  <p:outlineViewPr>
    <p:cViewPr>
      <p:scale>
        <a:sx n="33" d="100"/>
        <a:sy n="33" d="100"/>
      </p:scale>
      <p:origin x="0" y="10282"/>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4DFAA7-8A7F-4C52-9067-805BC6259154}" type="datetimeFigureOut">
              <a:rPr lang="en-US" smtClean="0"/>
              <a:pPr/>
              <a:t>7/22/2011</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67BE94-F3CD-449F-84B9-82A657B09208}" type="slidenum">
              <a:rPr lang="en-GB" smtClean="0"/>
              <a:pPr/>
              <a:t>‹#›</a:t>
            </a:fld>
            <a:endParaRPr lang="en-GB"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B09E6A4-0352-445C-9C16-81C065585DF7}" type="slidenum">
              <a:rPr lang="en-AU" smtClean="0"/>
              <a:pPr/>
              <a:t>1</a:t>
            </a:fld>
            <a:endParaRPr lang="en-A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B09E6A4-0352-445C-9C16-81C065585DF7}" type="slidenum">
              <a:rPr lang="en-AU" smtClean="0"/>
              <a:pPr/>
              <a:t>2</a:t>
            </a:fld>
            <a:endParaRPr lang="en-A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B09E6A4-0352-445C-9C16-81C065585DF7}" type="slidenum">
              <a:rPr lang="en-AU" smtClean="0"/>
              <a:pPr/>
              <a:t>3</a:t>
            </a:fld>
            <a:endParaRPr lang="en-A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FB09E6A4-0352-445C-9C16-81C065585DF7}" type="slidenum">
              <a:rPr lang="en-AU" smtClean="0"/>
              <a:pPr/>
              <a:t>20</a:t>
            </a:fld>
            <a:endParaRPr lang="en-A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19" name="Footer Placeholder 18"/>
          <p:cNvSpPr>
            <a:spLocks noGrp="1"/>
          </p:cNvSpPr>
          <p:nvPr>
            <p:ph type="ftr" sz="quarter" idx="11"/>
          </p:nvPr>
        </p:nvSpPr>
        <p:spPr/>
        <p:txBody>
          <a:bodyPr/>
          <a:lstStyle/>
          <a:p>
            <a:endParaRPr lang="en-AU" dirty="0"/>
          </a:p>
        </p:txBody>
      </p:sp>
      <p:sp>
        <p:nvSpPr>
          <p:cNvPr id="27" name="Slide Number Placeholder 26"/>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a:xfrm>
            <a:off x="8077200" y="6356350"/>
            <a:ext cx="609600" cy="365125"/>
          </a:xfrm>
        </p:spPr>
        <p:txBody>
          <a:bodyPr/>
          <a:lstStyle/>
          <a:p>
            <a:fld id="{A5B69ADD-1A02-48EE-A50F-23EE6DD51EFB}" type="slidenum">
              <a:rPr lang="en-AU" smtClean="0"/>
              <a:pPr/>
              <a:t>‹#›</a:t>
            </a:fld>
            <a:endParaRPr lang="en-AU"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40D847-5FE7-44A5-AE9C-2B5B953714E0}" type="datetimeFigureOut">
              <a:rPr lang="en-US" smtClean="0"/>
              <a:pPr/>
              <a:t>7/22/2011</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A5B69ADD-1A02-48EE-A50F-23EE6DD51EFB}" type="slidenum">
              <a:rPr lang="en-AU" smtClean="0"/>
              <a:pPr/>
              <a:t>‹#›</a:t>
            </a:fld>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40D847-5FE7-44A5-AE9C-2B5B953714E0}" type="datetimeFigureOut">
              <a:rPr lang="en-US" smtClean="0"/>
              <a:pPr/>
              <a:t>7/22/2011</a:t>
            </a:fld>
            <a:endParaRPr lang="en-A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B69ADD-1A02-48EE-A50F-23EE6DD51EFB}" type="slidenum">
              <a:rPr lang="en-AU" smtClean="0"/>
              <a:pPr/>
              <a:t>‹#›</a:t>
            </a:fld>
            <a:endParaRPr lang="en-AU" dirty="0"/>
          </a:p>
        </p:txBody>
      </p:sp>
      <p:sp>
        <p:nvSpPr>
          <p:cNvPr id="25" name="Right Triangle 24"/>
          <p:cNvSpPr>
            <a:spLocks/>
          </p:cNvSpPr>
          <p:nvPr userDrawn="1"/>
        </p:nvSpPr>
        <p:spPr bwMode="auto">
          <a:xfrm>
            <a:off x="0" y="6143765"/>
            <a:ext cx="5500694" cy="714235"/>
          </a:xfrm>
          <a:prstGeom prst="rtTriangle">
            <a:avLst/>
          </a:prstGeom>
          <a:solidFill>
            <a:srgbClr val="00B050"/>
          </a:solid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26" name="Straight Connector 25"/>
          <p:cNvCxnSpPr/>
          <p:nvPr userDrawn="1"/>
        </p:nvCxnSpPr>
        <p:spPr>
          <a:xfrm rot="10800000">
            <a:off x="0" y="6143763"/>
            <a:ext cx="5500694" cy="714235"/>
          </a:xfrm>
          <a:prstGeom prst="line">
            <a:avLst/>
          </a:prstGeom>
          <a:noFill/>
          <a:ln w="25400"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27" name="Freeform 26"/>
          <p:cNvSpPr>
            <a:spLocks/>
          </p:cNvSpPr>
          <p:nvPr userDrawn="1"/>
        </p:nvSpPr>
        <p:spPr bwMode="auto">
          <a:xfrm>
            <a:off x="0" y="6143643"/>
            <a:ext cx="7000892" cy="71435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92D050"/>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8" name="Freeform 27"/>
          <p:cNvSpPr>
            <a:spLocks/>
          </p:cNvSpPr>
          <p:nvPr userDrawn="1"/>
        </p:nvSpPr>
        <p:spPr bwMode="auto">
          <a:xfrm>
            <a:off x="0" y="6145929"/>
            <a:ext cx="9144000" cy="7120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rgbClr val="07A92E"/>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cxnSp>
        <p:nvCxnSpPr>
          <p:cNvPr id="29" name="Straight Connector 28"/>
          <p:cNvCxnSpPr/>
          <p:nvPr userDrawn="1"/>
        </p:nvCxnSpPr>
        <p:spPr>
          <a:xfrm rot="10800000">
            <a:off x="0" y="6143763"/>
            <a:ext cx="5500694" cy="714235"/>
          </a:xfrm>
          <a:prstGeom prst="line">
            <a:avLst/>
          </a:prstGeom>
          <a:noFill/>
          <a:ln w="25400" cap="flat" cmpd="sng" algn="ctr">
            <a:gradFill>
              <a:gsLst>
                <a:gs pos="45000">
                  <a:schemeClr val="bg1">
                    <a:lumMod val="85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pic>
        <p:nvPicPr>
          <p:cNvPr id="1027" name="Picture 3" descr="FINALLOGO"/>
          <p:cNvPicPr>
            <a:picLocks noChangeAspect="1" noChangeArrowheads="1"/>
          </p:cNvPicPr>
          <p:nvPr userDrawn="1"/>
        </p:nvPicPr>
        <p:blipFill>
          <a:blip r:embed="rId13" cstate="print"/>
          <a:stretch>
            <a:fillRect/>
          </a:stretch>
        </p:blipFill>
        <p:spPr bwMode="auto">
          <a:xfrm>
            <a:off x="8286776" y="0"/>
            <a:ext cx="857224" cy="608030"/>
          </a:xfrm>
          <a:prstGeom prst="rect">
            <a:avLst/>
          </a:prstGeom>
          <a:gradFill>
            <a:gsLst>
              <a:gs pos="100000">
                <a:srgbClr val="00B050"/>
              </a:gs>
              <a:gs pos="50000">
                <a:schemeClr val="accent1">
                  <a:tint val="44500"/>
                  <a:satMod val="160000"/>
                </a:schemeClr>
              </a:gs>
              <a:gs pos="100000">
                <a:schemeClr val="accent1">
                  <a:tint val="23500"/>
                  <a:satMod val="160000"/>
                </a:schemeClr>
              </a:gs>
            </a:gsLst>
            <a:path path="shape">
              <a:fillToRect l="50000" t="50000" r="50000" b="50000"/>
            </a:path>
          </a:grad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340D847-5FE7-44A5-AE9C-2B5B953714E0}" type="datetimeFigureOut">
              <a:rPr lang="en-US" smtClean="0"/>
              <a:pPr/>
              <a:t>7/22/2011</a:t>
            </a:fld>
            <a:endParaRPr lang="en-AU"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AU"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5B69ADD-1A02-48EE-A50F-23EE6DD51EFB}" type="slidenum">
              <a:rPr lang="en-AU" smtClean="0"/>
              <a:pPr/>
              <a:t>‹#›</a:t>
            </a:fld>
            <a:endParaRPr lang="en-AU"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
        <p:nvSpPr>
          <p:cNvPr id="14" name="Right Triangle 13"/>
          <p:cNvSpPr>
            <a:spLocks/>
          </p:cNvSpPr>
          <p:nvPr userDrawn="1"/>
        </p:nvSpPr>
        <p:spPr bwMode="auto">
          <a:xfrm>
            <a:off x="0" y="6143765"/>
            <a:ext cx="5500694" cy="714235"/>
          </a:xfrm>
          <a:prstGeom prst="rtTriangle">
            <a:avLst/>
          </a:prstGeom>
          <a:solidFill>
            <a:srgbClr val="00B050"/>
          </a:solid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Straight Connector 14"/>
          <p:cNvCxnSpPr/>
          <p:nvPr userDrawn="1"/>
        </p:nvCxnSpPr>
        <p:spPr>
          <a:xfrm rot="10800000">
            <a:off x="0" y="6143763"/>
            <a:ext cx="5500694" cy="714235"/>
          </a:xfrm>
          <a:prstGeom prst="line">
            <a:avLst/>
          </a:prstGeom>
          <a:noFill/>
          <a:ln w="25400"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6" name="Freeform 15"/>
          <p:cNvSpPr>
            <a:spLocks/>
          </p:cNvSpPr>
          <p:nvPr userDrawn="1"/>
        </p:nvSpPr>
        <p:spPr bwMode="auto">
          <a:xfrm>
            <a:off x="0" y="6143643"/>
            <a:ext cx="7000892" cy="71435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92D050"/>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7" name="Freeform 16"/>
          <p:cNvSpPr>
            <a:spLocks/>
          </p:cNvSpPr>
          <p:nvPr userDrawn="1"/>
        </p:nvSpPr>
        <p:spPr bwMode="auto">
          <a:xfrm>
            <a:off x="0" y="6145929"/>
            <a:ext cx="9144000" cy="7120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rgbClr val="07A92E"/>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cxnSp>
        <p:nvCxnSpPr>
          <p:cNvPr id="19" name="Straight Connector 18"/>
          <p:cNvCxnSpPr/>
          <p:nvPr userDrawn="1"/>
        </p:nvCxnSpPr>
        <p:spPr>
          <a:xfrm rot="10800000">
            <a:off x="0" y="6143763"/>
            <a:ext cx="5500694" cy="714235"/>
          </a:xfrm>
          <a:prstGeom prst="line">
            <a:avLst/>
          </a:prstGeom>
          <a:noFill/>
          <a:ln w="25400" cap="flat" cmpd="sng" algn="ctr">
            <a:gradFill>
              <a:gsLst>
                <a:gs pos="45000">
                  <a:schemeClr val="bg1">
                    <a:lumMod val="85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pic>
        <p:nvPicPr>
          <p:cNvPr id="20" name="Picture 3" descr="FINALLOGO"/>
          <p:cNvPicPr>
            <a:picLocks noChangeAspect="1" noChangeArrowheads="1"/>
          </p:cNvPicPr>
          <p:nvPr userDrawn="1"/>
        </p:nvPicPr>
        <p:blipFill>
          <a:blip r:embed="rId13" cstate="print"/>
          <a:stretch>
            <a:fillRect/>
          </a:stretch>
        </p:blipFill>
        <p:spPr bwMode="auto">
          <a:xfrm>
            <a:off x="8286776" y="0"/>
            <a:ext cx="857224" cy="608030"/>
          </a:xfrm>
          <a:prstGeom prst="rect">
            <a:avLst/>
          </a:prstGeom>
          <a:gradFill>
            <a:gsLst>
              <a:gs pos="100000">
                <a:srgbClr val="00B050"/>
              </a:gs>
              <a:gs pos="50000">
                <a:schemeClr val="accent1">
                  <a:tint val="44500"/>
                  <a:satMod val="160000"/>
                </a:schemeClr>
              </a:gs>
              <a:gs pos="100000">
                <a:schemeClr val="accent1">
                  <a:tint val="23500"/>
                  <a:satMod val="160000"/>
                </a:schemeClr>
              </a:gs>
            </a:gsLst>
            <a:path path="shape">
              <a:fillToRect l="50000" t="50000" r="50000" b="50000"/>
            </a:path>
          </a:grad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wmf"/></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786" y="642918"/>
            <a:ext cx="7772400" cy="2143140"/>
          </a:xfrm>
        </p:spPr>
        <p:txBody>
          <a:bodyPr>
            <a:normAutofit fontScale="90000"/>
          </a:bodyPr>
          <a:lstStyle/>
          <a:p>
            <a:r>
              <a:rPr lang="en-AU" dirty="0" smtClean="0"/>
              <a:t/>
            </a:r>
            <a:br>
              <a:rPr lang="en-AU" dirty="0" smtClean="0"/>
            </a:br>
            <a:r>
              <a:rPr lang="en-AU" dirty="0"/>
              <a:t/>
            </a:r>
            <a:br>
              <a:rPr lang="en-AU" dirty="0"/>
            </a:br>
            <a:endParaRPr lang="en-AU" dirty="0"/>
          </a:p>
        </p:txBody>
      </p:sp>
      <p:sp>
        <p:nvSpPr>
          <p:cNvPr id="1026" name="AutoShape 2"/>
          <p:cNvSpPr>
            <a:spLocks noChangeArrowheads="1"/>
          </p:cNvSpPr>
          <p:nvPr/>
        </p:nvSpPr>
        <p:spPr bwMode="auto">
          <a:xfrm>
            <a:off x="1643042" y="285728"/>
            <a:ext cx="5759450" cy="5929354"/>
          </a:xfrm>
          <a:prstGeom prst="roundRect">
            <a:avLst>
              <a:gd name="adj" fmla="val 5407"/>
            </a:avLst>
          </a:prstGeom>
          <a:noFill/>
          <a:ln w="15875" cmpd="dbl">
            <a:solidFill>
              <a:srgbClr val="00B050"/>
            </a:solidFill>
            <a:round/>
            <a:headEnd/>
            <a:tailEnd/>
          </a:ln>
        </p:spPr>
        <p:txBody>
          <a:bodyPr vert="horz" wrap="square" lIns="91440" tIns="45720" rIns="91440" bIns="45720" numCol="1" anchor="t" anchorCtr="0" compatLnSpc="1">
            <a:prstTxWarp prst="textNoShape">
              <a:avLst/>
            </a:prstTxWarp>
          </a:bodyPr>
          <a:lstStyle/>
          <a:p>
            <a:endParaRPr lang="en-AU" dirty="0">
              <a:solidFill>
                <a:schemeClr val="accent3">
                  <a:lumMod val="50000"/>
                </a:schemeClr>
              </a:solidFill>
            </a:endParaRPr>
          </a:p>
        </p:txBody>
      </p:sp>
      <p:sp>
        <p:nvSpPr>
          <p:cNvPr id="1027" name="Rectangle 3"/>
          <p:cNvSpPr>
            <a:spLocks noChangeArrowheads="1"/>
          </p:cNvSpPr>
          <p:nvPr/>
        </p:nvSpPr>
        <p:spPr bwMode="auto">
          <a:xfrm>
            <a:off x="1643042" y="1142984"/>
            <a:ext cx="5759450" cy="1435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AU" sz="4800" b="1" dirty="0" smtClean="0">
                <a:solidFill>
                  <a:srgbClr val="0070C0"/>
                </a:solidFill>
                <a:latin typeface="+mj-lt"/>
                <a:cs typeface="Arial" pitchFamily="34" charset="0"/>
              </a:rPr>
              <a:t>Manage </a:t>
            </a:r>
            <a:r>
              <a:rPr lang="en-AU" sz="4800" b="1" dirty="0" smtClean="0">
                <a:solidFill>
                  <a:srgbClr val="0070C0"/>
                </a:solidFill>
                <a:latin typeface="+mj-lt"/>
                <a:cs typeface="Arial" pitchFamily="34" charset="0"/>
              </a:rPr>
              <a:t>Meetings </a:t>
            </a:r>
            <a:endParaRPr lang="en-AU" sz="4800" b="1" dirty="0" smtClean="0">
              <a:solidFill>
                <a:srgbClr val="0070C0"/>
              </a:solidFill>
              <a:latin typeface="+mj-lt"/>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lang="en-AU" sz="4800" b="1" dirty="0" smtClean="0">
              <a:solidFill>
                <a:srgbClr val="002060"/>
              </a:solidFill>
              <a:latin typeface="+mj-lt"/>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AU" sz="22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AU" sz="22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AU" sz="22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ponyclub"/>
          <p:cNvPicPr>
            <a:picLocks noChangeAspect="1" noChangeArrowheads="1"/>
          </p:cNvPicPr>
          <p:nvPr/>
        </p:nvPicPr>
        <p:blipFill>
          <a:blip r:embed="rId3" cstate="print"/>
          <a:srcRect/>
          <a:stretch>
            <a:fillRect/>
          </a:stretch>
        </p:blipFill>
        <p:spPr bwMode="auto">
          <a:xfrm>
            <a:off x="8213725" y="0"/>
            <a:ext cx="930275" cy="1096963"/>
          </a:xfrm>
          <a:prstGeom prst="rect">
            <a:avLst/>
          </a:prstGeom>
          <a:noFill/>
          <a:ln w="9525">
            <a:noFill/>
            <a:miter lim="800000"/>
            <a:headEnd/>
            <a:tailEnd/>
          </a:ln>
        </p:spPr>
      </p:pic>
      <p:pic>
        <p:nvPicPr>
          <p:cNvPr id="4" name="Picture 3" descr="C:\Program Files\Microsoft Office\MEDIA\CAGCAT10\j0233018.wmf"/>
          <p:cNvPicPr>
            <a:picLocks noChangeAspect="1" noChangeArrowheads="1"/>
          </p:cNvPicPr>
          <p:nvPr/>
        </p:nvPicPr>
        <p:blipFill>
          <a:blip r:embed="rId4" cstate="print"/>
          <a:srcRect/>
          <a:stretch>
            <a:fillRect/>
          </a:stretch>
        </p:blipFill>
        <p:spPr bwMode="auto">
          <a:xfrm>
            <a:off x="3284899" y="2121528"/>
            <a:ext cx="2574202" cy="2614943"/>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285728"/>
            <a:ext cx="7186634" cy="857256"/>
          </a:xfrm>
        </p:spPr>
        <p:style>
          <a:lnRef idx="3">
            <a:schemeClr val="lt1"/>
          </a:lnRef>
          <a:fillRef idx="1">
            <a:schemeClr val="accent2"/>
          </a:fillRef>
          <a:effectRef idx="1">
            <a:schemeClr val="accent2"/>
          </a:effectRef>
          <a:fontRef idx="minor">
            <a:schemeClr val="lt1"/>
          </a:fontRef>
        </p:style>
        <p:txBody>
          <a:bodyPr>
            <a:normAutofit/>
          </a:bodyPr>
          <a:lstStyle/>
          <a:p>
            <a:r>
              <a:rPr lang="en-GB" b="1" dirty="0" smtClean="0">
                <a:solidFill>
                  <a:srgbClr val="0070C0"/>
                </a:solidFill>
              </a:rPr>
              <a:t>Meeting </a:t>
            </a:r>
            <a:r>
              <a:rPr lang="en-GB" b="1" dirty="0" smtClean="0">
                <a:solidFill>
                  <a:srgbClr val="0070C0"/>
                </a:solidFill>
              </a:rPr>
              <a:t>Protocol</a:t>
            </a:r>
            <a:endParaRPr lang="en-GB" b="1" dirty="0">
              <a:solidFill>
                <a:srgbClr val="0070C0"/>
              </a:solidFill>
            </a:endParaRPr>
          </a:p>
        </p:txBody>
      </p:sp>
      <p:sp>
        <p:nvSpPr>
          <p:cNvPr id="3" name="Content Placeholder 2"/>
          <p:cNvSpPr>
            <a:spLocks noGrp="1"/>
          </p:cNvSpPr>
          <p:nvPr>
            <p:ph idx="1"/>
          </p:nvPr>
        </p:nvSpPr>
        <p:spPr>
          <a:xfrm>
            <a:off x="457200" y="1285860"/>
            <a:ext cx="8229600" cy="4840303"/>
          </a:xfrm>
        </p:spPr>
        <p:txBody>
          <a:bodyPr>
            <a:normAutofit/>
          </a:bodyPr>
          <a:lstStyle/>
          <a:p>
            <a:pPr>
              <a:buClr>
                <a:srgbClr val="00B050"/>
              </a:buClr>
              <a:buNone/>
            </a:pPr>
            <a:r>
              <a:rPr lang="en-GB" b="1" dirty="0" smtClean="0">
                <a:solidFill>
                  <a:srgbClr val="002060"/>
                </a:solidFill>
              </a:rPr>
              <a:t>The style and structure of any meeting will depend on</a:t>
            </a:r>
            <a:r>
              <a:rPr lang="en-GB" b="1" dirty="0" smtClean="0">
                <a:solidFill>
                  <a:srgbClr val="002060"/>
                </a:solidFill>
              </a:rPr>
              <a:t>:</a:t>
            </a:r>
            <a:endParaRPr lang="en-GB" b="1" dirty="0" smtClean="0">
              <a:solidFill>
                <a:srgbClr val="002060"/>
              </a:solidFill>
            </a:endParaRPr>
          </a:p>
          <a:p>
            <a:pPr>
              <a:buClr>
                <a:srgbClr val="00B050"/>
              </a:buClr>
              <a:buFont typeface="Wingdings" pitchFamily="2" charset="2"/>
              <a:buChar char="§"/>
            </a:pPr>
            <a:r>
              <a:rPr lang="en-GB" b="1" dirty="0" smtClean="0">
                <a:solidFill>
                  <a:srgbClr val="002060"/>
                </a:solidFill>
              </a:rPr>
              <a:t>Its purpose – is this a monthly meeting to keep members up to date or is it an AGM.</a:t>
            </a:r>
          </a:p>
          <a:p>
            <a:pPr>
              <a:buClr>
                <a:srgbClr val="00B050"/>
              </a:buClr>
              <a:buFont typeface="Wingdings" pitchFamily="2" charset="2"/>
              <a:buChar char="§"/>
            </a:pPr>
            <a:r>
              <a:rPr lang="en-GB" b="1" dirty="0" smtClean="0">
                <a:solidFill>
                  <a:srgbClr val="002060"/>
                </a:solidFill>
              </a:rPr>
              <a:t>The number of participants – do you require a larger meeting room for an AGM</a:t>
            </a:r>
          </a:p>
          <a:p>
            <a:pPr>
              <a:buClr>
                <a:srgbClr val="00B050"/>
              </a:buClr>
              <a:buFont typeface="Wingdings" pitchFamily="2" charset="2"/>
              <a:buChar char="§"/>
            </a:pPr>
            <a:r>
              <a:rPr lang="en-GB" b="1" dirty="0" smtClean="0">
                <a:solidFill>
                  <a:srgbClr val="002060"/>
                </a:solidFill>
              </a:rPr>
              <a:t>Special needs of participants </a:t>
            </a:r>
          </a:p>
        </p:txBody>
      </p:sp>
      <p:pic>
        <p:nvPicPr>
          <p:cNvPr id="11266"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285728"/>
            <a:ext cx="7186634" cy="857256"/>
          </a:xfrm>
        </p:spPr>
        <p:style>
          <a:lnRef idx="3">
            <a:schemeClr val="lt1"/>
          </a:lnRef>
          <a:fillRef idx="1">
            <a:schemeClr val="accent2"/>
          </a:fillRef>
          <a:effectRef idx="1">
            <a:schemeClr val="accent2"/>
          </a:effectRef>
          <a:fontRef idx="minor">
            <a:schemeClr val="lt1"/>
          </a:fontRef>
        </p:style>
        <p:txBody>
          <a:bodyPr>
            <a:normAutofit/>
          </a:bodyPr>
          <a:lstStyle/>
          <a:p>
            <a:r>
              <a:rPr lang="en-GB" b="1" dirty="0" smtClean="0">
                <a:solidFill>
                  <a:srgbClr val="0070C0"/>
                </a:solidFill>
              </a:rPr>
              <a:t>Meeting </a:t>
            </a:r>
            <a:r>
              <a:rPr lang="en-GB" b="1" dirty="0" smtClean="0">
                <a:solidFill>
                  <a:srgbClr val="0070C0"/>
                </a:solidFill>
              </a:rPr>
              <a:t>Protocol</a:t>
            </a:r>
            <a:endParaRPr lang="en-GB" b="1" dirty="0">
              <a:solidFill>
                <a:srgbClr val="0070C0"/>
              </a:solidFill>
            </a:endParaRPr>
          </a:p>
        </p:txBody>
      </p:sp>
      <p:sp>
        <p:nvSpPr>
          <p:cNvPr id="3" name="Content Placeholder 2"/>
          <p:cNvSpPr>
            <a:spLocks noGrp="1"/>
          </p:cNvSpPr>
          <p:nvPr>
            <p:ph idx="1"/>
          </p:nvPr>
        </p:nvSpPr>
        <p:spPr>
          <a:xfrm>
            <a:off x="457200" y="1285860"/>
            <a:ext cx="8229600" cy="4840303"/>
          </a:xfrm>
        </p:spPr>
        <p:txBody>
          <a:bodyPr>
            <a:normAutofit/>
          </a:bodyPr>
          <a:lstStyle/>
          <a:p>
            <a:pPr>
              <a:buClr>
                <a:srgbClr val="00B050"/>
              </a:buClr>
              <a:buNone/>
            </a:pPr>
            <a:r>
              <a:rPr lang="en-GB" b="1" dirty="0" smtClean="0">
                <a:solidFill>
                  <a:srgbClr val="002060"/>
                </a:solidFill>
              </a:rPr>
              <a:t>Steps to ensure meeting appropriate protocol</a:t>
            </a:r>
            <a:r>
              <a:rPr lang="en-GB" b="1" dirty="0" smtClean="0">
                <a:solidFill>
                  <a:srgbClr val="002060"/>
                </a:solidFill>
              </a:rPr>
              <a:t>:</a:t>
            </a:r>
            <a:endParaRPr lang="en-GB" sz="3600" b="1" dirty="0" smtClean="0">
              <a:solidFill>
                <a:srgbClr val="002060"/>
              </a:solidFill>
            </a:endParaRPr>
          </a:p>
          <a:p>
            <a:pPr>
              <a:buClr>
                <a:srgbClr val="00B050"/>
              </a:buClr>
              <a:buFont typeface="Wingdings" pitchFamily="2" charset="2"/>
              <a:buChar char="§"/>
            </a:pPr>
            <a:r>
              <a:rPr lang="en-GB" b="1" dirty="0" smtClean="0">
                <a:solidFill>
                  <a:srgbClr val="002060"/>
                </a:solidFill>
              </a:rPr>
              <a:t>Make a list of all people who are expected to attend</a:t>
            </a:r>
          </a:p>
          <a:p>
            <a:pPr>
              <a:buClr>
                <a:srgbClr val="00B050"/>
              </a:buClr>
              <a:buFont typeface="Wingdings" pitchFamily="2" charset="2"/>
              <a:buChar char="§"/>
            </a:pPr>
            <a:r>
              <a:rPr lang="en-GB" b="1" dirty="0" smtClean="0">
                <a:solidFill>
                  <a:srgbClr val="002060"/>
                </a:solidFill>
              </a:rPr>
              <a:t>What timeframes are involved</a:t>
            </a:r>
          </a:p>
          <a:p>
            <a:pPr>
              <a:buClr>
                <a:srgbClr val="00B050"/>
              </a:buClr>
              <a:buFont typeface="Wingdings" pitchFamily="2" charset="2"/>
              <a:buChar char="§"/>
            </a:pPr>
            <a:r>
              <a:rPr lang="en-GB" b="1" dirty="0" smtClean="0">
                <a:solidFill>
                  <a:srgbClr val="002060"/>
                </a:solidFill>
              </a:rPr>
              <a:t>What formalities are involved</a:t>
            </a:r>
          </a:p>
          <a:p>
            <a:pPr>
              <a:buClr>
                <a:srgbClr val="00B050"/>
              </a:buClr>
              <a:buFont typeface="Wingdings" pitchFamily="2" charset="2"/>
              <a:buChar char="§"/>
            </a:pPr>
            <a:r>
              <a:rPr lang="en-GB" b="1" dirty="0" smtClean="0">
                <a:solidFill>
                  <a:srgbClr val="002060"/>
                </a:solidFill>
              </a:rPr>
              <a:t>Ensure all members are aware that the meeting is scheduled. </a:t>
            </a:r>
          </a:p>
        </p:txBody>
      </p:sp>
      <p:pic>
        <p:nvPicPr>
          <p:cNvPr id="12290"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7758138" cy="792088"/>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en-GB" b="1" dirty="0" smtClean="0">
                <a:solidFill>
                  <a:srgbClr val="0070C0"/>
                </a:solidFill>
              </a:rPr>
              <a:t>Meeting </a:t>
            </a:r>
            <a:r>
              <a:rPr lang="en-GB" b="1" dirty="0" smtClean="0">
                <a:solidFill>
                  <a:srgbClr val="0070C0"/>
                </a:solidFill>
              </a:rPr>
              <a:t>Confirmation</a:t>
            </a:r>
            <a:endParaRPr lang="en-GB" b="1" dirty="0">
              <a:solidFill>
                <a:srgbClr val="0070C0"/>
              </a:solidFill>
            </a:endParaRPr>
          </a:p>
        </p:txBody>
      </p:sp>
      <p:sp>
        <p:nvSpPr>
          <p:cNvPr id="3" name="Content Placeholder 2"/>
          <p:cNvSpPr>
            <a:spLocks noGrp="1"/>
          </p:cNvSpPr>
          <p:nvPr>
            <p:ph idx="1"/>
          </p:nvPr>
        </p:nvSpPr>
        <p:spPr>
          <a:xfrm>
            <a:off x="357158" y="1124744"/>
            <a:ext cx="8229600" cy="5233214"/>
          </a:xfrm>
        </p:spPr>
        <p:txBody>
          <a:bodyPr>
            <a:normAutofit lnSpcReduction="10000"/>
          </a:bodyPr>
          <a:lstStyle/>
          <a:p>
            <a:pPr marL="571500" indent="-514350" algn="ctr">
              <a:buNone/>
            </a:pPr>
            <a:r>
              <a:rPr lang="en-US" sz="6000" b="1" i="1" dirty="0" smtClean="0">
                <a:solidFill>
                  <a:srgbClr val="002060"/>
                </a:solidFill>
              </a:rPr>
              <a:t>It’s a good idea to confirm any bookings e.g. venue, equipment etc. a few days prior to prevent mishaps on the day.</a:t>
            </a:r>
            <a:endParaRPr lang="en-AU" i="1" dirty="0" smtClean="0">
              <a:solidFill>
                <a:srgbClr val="002060"/>
              </a:solidFill>
            </a:endParaRPr>
          </a:p>
          <a:p>
            <a:pPr marL="571500" indent="-514350">
              <a:buFont typeface="+mj-lt"/>
              <a:buAutoNum type="arabicPeriod"/>
            </a:pPr>
            <a:endParaRPr lang="en-AU" dirty="0">
              <a:solidFill>
                <a:srgbClr val="002060"/>
              </a:solidFill>
            </a:endParaRPr>
          </a:p>
        </p:txBody>
      </p:sp>
      <p:pic>
        <p:nvPicPr>
          <p:cNvPr id="13314"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285728"/>
            <a:ext cx="7186634" cy="857256"/>
          </a:xfrm>
        </p:spPr>
        <p:style>
          <a:lnRef idx="3">
            <a:schemeClr val="lt1"/>
          </a:lnRef>
          <a:fillRef idx="1">
            <a:schemeClr val="accent2"/>
          </a:fillRef>
          <a:effectRef idx="1">
            <a:schemeClr val="accent2"/>
          </a:effectRef>
          <a:fontRef idx="minor">
            <a:schemeClr val="lt1"/>
          </a:fontRef>
        </p:style>
        <p:txBody>
          <a:bodyPr>
            <a:normAutofit/>
          </a:bodyPr>
          <a:lstStyle/>
          <a:p>
            <a:r>
              <a:rPr lang="en-GB" b="1" dirty="0" smtClean="0">
                <a:solidFill>
                  <a:srgbClr val="0070C0"/>
                </a:solidFill>
              </a:rPr>
              <a:t>Conducting </a:t>
            </a:r>
            <a:r>
              <a:rPr lang="en-GB" b="1" dirty="0" smtClean="0">
                <a:solidFill>
                  <a:srgbClr val="0070C0"/>
                </a:solidFill>
              </a:rPr>
              <a:t>Meetings</a:t>
            </a:r>
            <a:endParaRPr lang="en-GB" b="1" dirty="0">
              <a:solidFill>
                <a:srgbClr val="0070C0"/>
              </a:solidFill>
            </a:endParaRPr>
          </a:p>
        </p:txBody>
      </p:sp>
      <p:sp>
        <p:nvSpPr>
          <p:cNvPr id="3" name="Content Placeholder 2"/>
          <p:cNvSpPr>
            <a:spLocks noGrp="1"/>
          </p:cNvSpPr>
          <p:nvPr>
            <p:ph idx="1"/>
          </p:nvPr>
        </p:nvSpPr>
        <p:spPr>
          <a:xfrm>
            <a:off x="457200" y="1285860"/>
            <a:ext cx="8229600" cy="4840303"/>
          </a:xfrm>
        </p:spPr>
        <p:txBody>
          <a:bodyPr>
            <a:normAutofit fontScale="62500" lnSpcReduction="20000"/>
          </a:bodyPr>
          <a:lstStyle/>
          <a:p>
            <a:pPr>
              <a:buClr>
                <a:srgbClr val="00B050"/>
              </a:buClr>
              <a:buNone/>
            </a:pPr>
            <a:r>
              <a:rPr lang="en-GB" b="1" dirty="0" smtClean="0">
                <a:solidFill>
                  <a:srgbClr val="002060"/>
                </a:solidFill>
              </a:rPr>
              <a:t>Roles within meetings:</a:t>
            </a:r>
          </a:p>
          <a:p>
            <a:pPr>
              <a:buClr>
                <a:srgbClr val="00B050"/>
              </a:buClr>
              <a:buNone/>
            </a:pPr>
            <a:endParaRPr lang="en-GB" b="1" dirty="0" smtClean="0">
              <a:solidFill>
                <a:srgbClr val="002060"/>
              </a:solidFill>
            </a:endParaRPr>
          </a:p>
          <a:p>
            <a:pPr>
              <a:buClr>
                <a:srgbClr val="00B050"/>
              </a:buClr>
              <a:buFont typeface="Wingdings" pitchFamily="2" charset="2"/>
              <a:buChar char="§"/>
            </a:pPr>
            <a:r>
              <a:rPr lang="en-GB" sz="4000" b="1" dirty="0" smtClean="0">
                <a:solidFill>
                  <a:srgbClr val="002060"/>
                </a:solidFill>
              </a:rPr>
              <a:t>Chairperson – what is his/her role? A Chairperson should be well respected and have control of the meeting at all times, they should also be impartial and keep any personal opinions out of the meeting. The Chairperson should steer the meeting through an Agenda and limit the time that speakers have so that the meeting can finish on time. </a:t>
            </a:r>
          </a:p>
          <a:p>
            <a:pPr>
              <a:buClr>
                <a:srgbClr val="00B050"/>
              </a:buClr>
              <a:buFont typeface="Wingdings" pitchFamily="2" charset="2"/>
              <a:buChar char="§"/>
            </a:pPr>
            <a:r>
              <a:rPr lang="en-GB" sz="4000" b="1" dirty="0" smtClean="0">
                <a:solidFill>
                  <a:srgbClr val="002060"/>
                </a:solidFill>
              </a:rPr>
              <a:t>Recorder (minute taker) – what is his/her role? – A minute taker should confer with the Chairperson to ensure that they know what details need to be recorded. They should keep an accurate record of the meeting and follow the agenda where possible. </a:t>
            </a:r>
          </a:p>
        </p:txBody>
      </p:sp>
      <p:pic>
        <p:nvPicPr>
          <p:cNvPr id="14338"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758138" cy="868346"/>
          </a:xfrm>
        </p:spPr>
        <p:style>
          <a:lnRef idx="3">
            <a:schemeClr val="lt1"/>
          </a:lnRef>
          <a:fillRef idx="1">
            <a:schemeClr val="accent2"/>
          </a:fillRef>
          <a:effectRef idx="1">
            <a:schemeClr val="accent2"/>
          </a:effectRef>
          <a:fontRef idx="minor">
            <a:schemeClr val="lt1"/>
          </a:fontRef>
        </p:style>
        <p:txBody>
          <a:bodyPr/>
          <a:lstStyle/>
          <a:p>
            <a:r>
              <a:rPr lang="en-GB" b="1" dirty="0" smtClean="0">
                <a:solidFill>
                  <a:srgbClr val="0070C0"/>
                </a:solidFill>
              </a:rPr>
              <a:t>Conducting </a:t>
            </a:r>
            <a:r>
              <a:rPr lang="en-GB" b="1" dirty="0" smtClean="0">
                <a:solidFill>
                  <a:srgbClr val="0070C0"/>
                </a:solidFill>
              </a:rPr>
              <a:t>Meetings</a:t>
            </a:r>
            <a:endParaRPr lang="en-GB" b="1" dirty="0">
              <a:solidFill>
                <a:srgbClr val="0070C0"/>
              </a:solidFill>
            </a:endParaRPr>
          </a:p>
        </p:txBody>
      </p:sp>
      <p:sp>
        <p:nvSpPr>
          <p:cNvPr id="3" name="Content Placeholder 2"/>
          <p:cNvSpPr>
            <a:spLocks noGrp="1"/>
          </p:cNvSpPr>
          <p:nvPr>
            <p:ph idx="1"/>
          </p:nvPr>
        </p:nvSpPr>
        <p:spPr>
          <a:xfrm>
            <a:off x="457200" y="1268760"/>
            <a:ext cx="7931224" cy="4857403"/>
          </a:xfrm>
        </p:spPr>
        <p:txBody>
          <a:bodyPr>
            <a:normAutofit fontScale="92500"/>
          </a:bodyPr>
          <a:lstStyle/>
          <a:p>
            <a:pPr>
              <a:buNone/>
            </a:pPr>
            <a:endParaRPr lang="en-GB" sz="4000" b="1" dirty="0" smtClean="0">
              <a:solidFill>
                <a:srgbClr val="002060"/>
              </a:solidFill>
            </a:endParaRPr>
          </a:p>
          <a:p>
            <a:r>
              <a:rPr lang="en-GB" sz="4000" b="1" dirty="0" smtClean="0">
                <a:solidFill>
                  <a:srgbClr val="002060"/>
                </a:solidFill>
              </a:rPr>
              <a:t>Participants – what is their role? – Should always be respectful of other participants and observe meeting protocol of either standing or raising their hands if they wish to speak and always speak through the chair. </a:t>
            </a:r>
            <a:endParaRPr lang="en-GB" sz="4000" b="1" dirty="0">
              <a:solidFill>
                <a:srgbClr val="002060"/>
              </a:solidFill>
            </a:endParaRPr>
          </a:p>
        </p:txBody>
      </p:sp>
      <p:pic>
        <p:nvPicPr>
          <p:cNvPr id="15362"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758138" cy="868346"/>
          </a:xfrm>
        </p:spPr>
        <p:style>
          <a:lnRef idx="3">
            <a:schemeClr val="lt1"/>
          </a:lnRef>
          <a:fillRef idx="1">
            <a:schemeClr val="accent2"/>
          </a:fillRef>
          <a:effectRef idx="1">
            <a:schemeClr val="accent2"/>
          </a:effectRef>
          <a:fontRef idx="minor">
            <a:schemeClr val="lt1"/>
          </a:fontRef>
        </p:style>
        <p:txBody>
          <a:bodyPr/>
          <a:lstStyle/>
          <a:p>
            <a:r>
              <a:rPr lang="en-GB" b="1" dirty="0" smtClean="0">
                <a:solidFill>
                  <a:srgbClr val="0070C0"/>
                </a:solidFill>
              </a:rPr>
              <a:t>Conducting </a:t>
            </a:r>
            <a:r>
              <a:rPr lang="en-GB" b="1" dirty="0" smtClean="0">
                <a:solidFill>
                  <a:srgbClr val="0070C0"/>
                </a:solidFill>
              </a:rPr>
              <a:t>Meetings</a:t>
            </a:r>
            <a:endParaRPr lang="en-GB" b="1" dirty="0">
              <a:solidFill>
                <a:srgbClr val="0070C0"/>
              </a:solidFill>
            </a:endParaRPr>
          </a:p>
        </p:txBody>
      </p:sp>
      <p:sp>
        <p:nvSpPr>
          <p:cNvPr id="3" name="Content Placeholder 2"/>
          <p:cNvSpPr>
            <a:spLocks noGrp="1"/>
          </p:cNvSpPr>
          <p:nvPr>
            <p:ph idx="1"/>
          </p:nvPr>
        </p:nvSpPr>
        <p:spPr>
          <a:xfrm>
            <a:off x="457200" y="1268760"/>
            <a:ext cx="8291264" cy="4857403"/>
          </a:xfrm>
        </p:spPr>
        <p:txBody>
          <a:bodyPr>
            <a:normAutofit fontScale="55000" lnSpcReduction="20000"/>
          </a:bodyPr>
          <a:lstStyle/>
          <a:p>
            <a:r>
              <a:rPr lang="en-GB" sz="4000" b="1" dirty="0" smtClean="0">
                <a:solidFill>
                  <a:srgbClr val="002060"/>
                </a:solidFill>
              </a:rPr>
              <a:t>What can be done if a meeting deviates from its planned agenda? </a:t>
            </a:r>
            <a:r>
              <a:rPr lang="en-GB" sz="4000" b="1" dirty="0" smtClean="0">
                <a:solidFill>
                  <a:srgbClr val="002060"/>
                </a:solidFill>
              </a:rPr>
              <a:t>If </a:t>
            </a:r>
            <a:r>
              <a:rPr lang="en-GB" sz="4000" b="1" dirty="0" smtClean="0">
                <a:solidFill>
                  <a:srgbClr val="002060"/>
                </a:solidFill>
              </a:rPr>
              <a:t>the meeting is deviating from the planned agenda the Chair should guide the meeting back to the correct topic. </a:t>
            </a:r>
          </a:p>
          <a:p>
            <a:r>
              <a:rPr lang="en-GB" sz="4000" b="1" dirty="0" smtClean="0">
                <a:solidFill>
                  <a:srgbClr val="002060"/>
                </a:solidFill>
              </a:rPr>
              <a:t>Who do you think should chair meetings – why? – A Chairperson should be capable of guiding a meeting and keeping things under control. </a:t>
            </a:r>
          </a:p>
          <a:p>
            <a:r>
              <a:rPr lang="en-GB" sz="4000" b="1" dirty="0" smtClean="0">
                <a:solidFill>
                  <a:srgbClr val="002060"/>
                </a:solidFill>
              </a:rPr>
              <a:t>How long should meetings last – </a:t>
            </a:r>
            <a:r>
              <a:rPr lang="en-GB" sz="4000" b="1" dirty="0" smtClean="0">
                <a:solidFill>
                  <a:srgbClr val="002060"/>
                </a:solidFill>
              </a:rPr>
              <a:t>why? Meetings </a:t>
            </a:r>
            <a:r>
              <a:rPr lang="en-GB" sz="4000" b="1" dirty="0" smtClean="0">
                <a:solidFill>
                  <a:srgbClr val="002060"/>
                </a:solidFill>
              </a:rPr>
              <a:t>should be kept to as short a time as possible, it is easier to get a consensus if people are focused and not bored. It is better to have more frequent meetings than really long meetings. </a:t>
            </a:r>
          </a:p>
          <a:p>
            <a:r>
              <a:rPr lang="en-GB" sz="4000" b="1" dirty="0" smtClean="0">
                <a:solidFill>
                  <a:srgbClr val="002060"/>
                </a:solidFill>
              </a:rPr>
              <a:t>How can you encourage participation in </a:t>
            </a:r>
            <a:r>
              <a:rPr lang="en-GB" sz="4000" b="1" dirty="0" smtClean="0">
                <a:solidFill>
                  <a:srgbClr val="002060"/>
                </a:solidFill>
              </a:rPr>
              <a:t>meetings? The </a:t>
            </a:r>
            <a:r>
              <a:rPr lang="en-GB" sz="4000" b="1" dirty="0" smtClean="0">
                <a:solidFill>
                  <a:srgbClr val="002060"/>
                </a:solidFill>
              </a:rPr>
              <a:t>Chairperson should remind people that they are part of the meeting process and encourage input. </a:t>
            </a:r>
            <a:endParaRPr lang="en-GB" sz="4000" b="1" dirty="0">
              <a:solidFill>
                <a:srgbClr val="002060"/>
              </a:solidFill>
            </a:endParaRPr>
          </a:p>
        </p:txBody>
      </p:sp>
      <p:pic>
        <p:nvPicPr>
          <p:cNvPr id="16386"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758138" cy="868346"/>
          </a:xfrm>
        </p:spPr>
        <p:style>
          <a:lnRef idx="3">
            <a:schemeClr val="lt1"/>
          </a:lnRef>
          <a:fillRef idx="1">
            <a:schemeClr val="accent2"/>
          </a:fillRef>
          <a:effectRef idx="1">
            <a:schemeClr val="accent2"/>
          </a:effectRef>
          <a:fontRef idx="minor">
            <a:schemeClr val="lt1"/>
          </a:fontRef>
        </p:style>
        <p:txBody>
          <a:bodyPr/>
          <a:lstStyle/>
          <a:p>
            <a:r>
              <a:rPr lang="en-GB" b="1" dirty="0" smtClean="0">
                <a:solidFill>
                  <a:srgbClr val="0070C0"/>
                </a:solidFill>
              </a:rPr>
              <a:t>Recording </a:t>
            </a:r>
            <a:r>
              <a:rPr lang="en-GB" b="1" dirty="0" smtClean="0">
                <a:solidFill>
                  <a:srgbClr val="0070C0"/>
                </a:solidFill>
              </a:rPr>
              <a:t>Minutes</a:t>
            </a:r>
            <a:endParaRPr lang="en-GB" b="1" dirty="0">
              <a:solidFill>
                <a:srgbClr val="0070C0"/>
              </a:solidFill>
            </a:endParaRPr>
          </a:p>
        </p:txBody>
      </p:sp>
      <p:sp>
        <p:nvSpPr>
          <p:cNvPr id="3" name="Content Placeholder 2"/>
          <p:cNvSpPr>
            <a:spLocks noGrp="1"/>
          </p:cNvSpPr>
          <p:nvPr>
            <p:ph idx="1"/>
          </p:nvPr>
        </p:nvSpPr>
        <p:spPr>
          <a:xfrm>
            <a:off x="457200" y="1268760"/>
            <a:ext cx="8291264" cy="4857403"/>
          </a:xfrm>
        </p:spPr>
        <p:txBody>
          <a:bodyPr>
            <a:normAutofit fontScale="77500" lnSpcReduction="20000"/>
          </a:bodyPr>
          <a:lstStyle/>
          <a:p>
            <a:pPr>
              <a:buNone/>
            </a:pPr>
            <a:r>
              <a:rPr lang="en-GB" sz="4000" b="1" dirty="0" smtClean="0">
                <a:solidFill>
                  <a:srgbClr val="002060"/>
                </a:solidFill>
              </a:rPr>
              <a:t>Accurate recording is essential:</a:t>
            </a:r>
          </a:p>
          <a:p>
            <a:r>
              <a:rPr lang="en-GB" sz="4000" b="1" dirty="0" smtClean="0">
                <a:solidFill>
                  <a:srgbClr val="002060"/>
                </a:solidFill>
              </a:rPr>
              <a:t>Provides a transcript of the meeting</a:t>
            </a:r>
          </a:p>
          <a:p>
            <a:r>
              <a:rPr lang="en-GB" sz="4000" b="1" dirty="0" smtClean="0">
                <a:solidFill>
                  <a:srgbClr val="002060"/>
                </a:solidFill>
              </a:rPr>
              <a:t>Provides accurate record of what has been said by whom</a:t>
            </a:r>
          </a:p>
          <a:p>
            <a:r>
              <a:rPr lang="en-GB" sz="4000" b="1" dirty="0" smtClean="0">
                <a:solidFill>
                  <a:srgbClr val="002060"/>
                </a:solidFill>
              </a:rPr>
              <a:t>Allows people to review what they said and committed to</a:t>
            </a:r>
          </a:p>
          <a:p>
            <a:r>
              <a:rPr lang="en-GB" sz="4000" b="1" dirty="0" smtClean="0">
                <a:solidFill>
                  <a:srgbClr val="002060"/>
                </a:solidFill>
              </a:rPr>
              <a:t>Can be referred to in any disputes</a:t>
            </a:r>
          </a:p>
          <a:p>
            <a:r>
              <a:rPr lang="en-GB" sz="4000" b="1" dirty="0" smtClean="0">
                <a:solidFill>
                  <a:srgbClr val="002060"/>
                </a:solidFill>
              </a:rPr>
              <a:t>Informs those members who couldn’t attend</a:t>
            </a:r>
          </a:p>
          <a:p>
            <a:r>
              <a:rPr lang="en-GB" sz="4000" b="1" dirty="0" smtClean="0">
                <a:solidFill>
                  <a:srgbClr val="002060"/>
                </a:solidFill>
              </a:rPr>
              <a:t>Used to check progress toward completion of actionable items</a:t>
            </a:r>
          </a:p>
        </p:txBody>
      </p:sp>
      <p:pic>
        <p:nvPicPr>
          <p:cNvPr id="17410"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758138" cy="868346"/>
          </a:xfrm>
        </p:spPr>
        <p:style>
          <a:lnRef idx="3">
            <a:schemeClr val="lt1"/>
          </a:lnRef>
          <a:fillRef idx="1">
            <a:schemeClr val="accent2"/>
          </a:fillRef>
          <a:effectRef idx="1">
            <a:schemeClr val="accent2"/>
          </a:effectRef>
          <a:fontRef idx="minor">
            <a:schemeClr val="lt1"/>
          </a:fontRef>
        </p:style>
        <p:txBody>
          <a:bodyPr/>
          <a:lstStyle/>
          <a:p>
            <a:r>
              <a:rPr lang="en-GB" b="1" dirty="0" smtClean="0">
                <a:solidFill>
                  <a:srgbClr val="0070C0"/>
                </a:solidFill>
              </a:rPr>
              <a:t>Recording </a:t>
            </a:r>
            <a:r>
              <a:rPr lang="en-GB" b="1" dirty="0" smtClean="0">
                <a:solidFill>
                  <a:srgbClr val="0070C0"/>
                </a:solidFill>
              </a:rPr>
              <a:t>Minutes</a:t>
            </a:r>
            <a:endParaRPr lang="en-GB" b="1" dirty="0">
              <a:solidFill>
                <a:srgbClr val="0070C0"/>
              </a:solidFill>
            </a:endParaRPr>
          </a:p>
        </p:txBody>
      </p:sp>
      <p:sp>
        <p:nvSpPr>
          <p:cNvPr id="3" name="Content Placeholder 2"/>
          <p:cNvSpPr>
            <a:spLocks noGrp="1"/>
          </p:cNvSpPr>
          <p:nvPr>
            <p:ph idx="1"/>
          </p:nvPr>
        </p:nvSpPr>
        <p:spPr>
          <a:xfrm>
            <a:off x="457200" y="1268760"/>
            <a:ext cx="8291264" cy="4857403"/>
          </a:xfrm>
        </p:spPr>
        <p:txBody>
          <a:bodyPr>
            <a:normAutofit/>
          </a:bodyPr>
          <a:lstStyle/>
          <a:p>
            <a:pPr>
              <a:buNone/>
            </a:pPr>
            <a:r>
              <a:rPr lang="en-GB" sz="4000" b="1" dirty="0" smtClean="0">
                <a:solidFill>
                  <a:srgbClr val="002060"/>
                </a:solidFill>
              </a:rPr>
              <a:t>Minutes should include:</a:t>
            </a:r>
          </a:p>
          <a:p>
            <a:r>
              <a:rPr lang="en-GB" sz="4000" b="1" dirty="0" smtClean="0">
                <a:solidFill>
                  <a:srgbClr val="002060"/>
                </a:solidFill>
              </a:rPr>
              <a:t>Items for discussion</a:t>
            </a:r>
          </a:p>
          <a:p>
            <a:r>
              <a:rPr lang="en-GB" sz="4000" b="1" dirty="0" smtClean="0">
                <a:solidFill>
                  <a:srgbClr val="002060"/>
                </a:solidFill>
              </a:rPr>
              <a:t>Decisions</a:t>
            </a:r>
          </a:p>
          <a:p>
            <a:r>
              <a:rPr lang="en-GB" sz="4000" b="1" dirty="0" smtClean="0">
                <a:solidFill>
                  <a:srgbClr val="002060"/>
                </a:solidFill>
              </a:rPr>
              <a:t>Actions</a:t>
            </a:r>
          </a:p>
          <a:p>
            <a:r>
              <a:rPr lang="en-GB" sz="4000" b="1" dirty="0" smtClean="0">
                <a:solidFill>
                  <a:srgbClr val="002060"/>
                </a:solidFill>
              </a:rPr>
              <a:t>Timelines</a:t>
            </a:r>
          </a:p>
          <a:p>
            <a:r>
              <a:rPr lang="en-GB" sz="4000" b="1" dirty="0" smtClean="0">
                <a:solidFill>
                  <a:srgbClr val="002060"/>
                </a:solidFill>
              </a:rPr>
              <a:t>Persons responsible for actions</a:t>
            </a:r>
          </a:p>
        </p:txBody>
      </p:sp>
      <p:pic>
        <p:nvPicPr>
          <p:cNvPr id="18434"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srcRect l="27769" r="28493"/>
          <a:stretch>
            <a:fillRect/>
          </a:stretch>
        </p:blipFill>
        <p:spPr bwMode="auto">
          <a:xfrm>
            <a:off x="2143108" y="214290"/>
            <a:ext cx="6000792" cy="6204432"/>
          </a:xfrm>
          <a:prstGeom prst="rect">
            <a:avLst/>
          </a:prstGeom>
          <a:noFill/>
          <a:ln w="9525" algn="in">
            <a:noFill/>
            <a:miter lim="800000"/>
            <a:headEnd/>
            <a:tailEnd/>
          </a:ln>
          <a:effectLst/>
        </p:spPr>
      </p:pic>
      <p:sp>
        <p:nvSpPr>
          <p:cNvPr id="5" name="TextBox 4"/>
          <p:cNvSpPr txBox="1"/>
          <p:nvPr/>
        </p:nvSpPr>
        <p:spPr>
          <a:xfrm>
            <a:off x="142844" y="285728"/>
            <a:ext cx="4643470" cy="707886"/>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en-GB" sz="4000" b="1" dirty="0" smtClean="0">
                <a:solidFill>
                  <a:srgbClr val="0070C0"/>
                </a:solidFill>
              </a:rPr>
              <a:t>Minutes</a:t>
            </a:r>
            <a:endParaRPr lang="en-GB" sz="4000" b="1" dirty="0">
              <a:solidFill>
                <a:srgbClr val="0070C0"/>
              </a:solidFill>
            </a:endParaRPr>
          </a:p>
        </p:txBody>
      </p:sp>
      <p:pic>
        <p:nvPicPr>
          <p:cNvPr id="19458" name="Picture 2" descr="ponyclub"/>
          <p:cNvPicPr>
            <a:picLocks noChangeAspect="1" noChangeArrowheads="1"/>
          </p:cNvPicPr>
          <p:nvPr/>
        </p:nvPicPr>
        <p:blipFill>
          <a:blip r:embed="rId3"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758138" cy="868346"/>
          </a:xfrm>
        </p:spPr>
        <p:style>
          <a:lnRef idx="3">
            <a:schemeClr val="lt1"/>
          </a:lnRef>
          <a:fillRef idx="1">
            <a:schemeClr val="accent2"/>
          </a:fillRef>
          <a:effectRef idx="1">
            <a:schemeClr val="accent2"/>
          </a:effectRef>
          <a:fontRef idx="minor">
            <a:schemeClr val="lt1"/>
          </a:fontRef>
        </p:style>
        <p:txBody>
          <a:bodyPr/>
          <a:lstStyle/>
          <a:p>
            <a:r>
              <a:rPr lang="en-GB" b="1" dirty="0" smtClean="0">
                <a:solidFill>
                  <a:schemeClr val="bg1"/>
                </a:solidFill>
              </a:rPr>
              <a:t>Follow-up </a:t>
            </a:r>
            <a:r>
              <a:rPr lang="en-GB" b="1" dirty="0" smtClean="0">
                <a:solidFill>
                  <a:schemeClr val="bg1"/>
                </a:solidFill>
              </a:rPr>
              <a:t>Meetings</a:t>
            </a:r>
            <a:endParaRPr lang="en-GB" b="1" dirty="0">
              <a:solidFill>
                <a:schemeClr val="bg1"/>
              </a:solidFill>
            </a:endParaRPr>
          </a:p>
        </p:txBody>
      </p:sp>
      <p:sp>
        <p:nvSpPr>
          <p:cNvPr id="3" name="Content Placeholder 2"/>
          <p:cNvSpPr>
            <a:spLocks noGrp="1"/>
          </p:cNvSpPr>
          <p:nvPr>
            <p:ph idx="1"/>
          </p:nvPr>
        </p:nvSpPr>
        <p:spPr>
          <a:xfrm>
            <a:off x="457200" y="1268760"/>
            <a:ext cx="8291264" cy="4857403"/>
          </a:xfrm>
        </p:spPr>
        <p:txBody>
          <a:bodyPr>
            <a:normAutofit fontScale="77500" lnSpcReduction="20000"/>
          </a:bodyPr>
          <a:lstStyle/>
          <a:p>
            <a:pPr>
              <a:buNone/>
            </a:pPr>
            <a:r>
              <a:rPr lang="en-GB" sz="4000" b="1" dirty="0" smtClean="0">
                <a:solidFill>
                  <a:srgbClr val="002060"/>
                </a:solidFill>
              </a:rPr>
              <a:t>Before distributing minutes, check for:</a:t>
            </a:r>
          </a:p>
          <a:p>
            <a:r>
              <a:rPr lang="en-GB" sz="4000" b="1" dirty="0" smtClean="0">
                <a:solidFill>
                  <a:srgbClr val="002060"/>
                </a:solidFill>
              </a:rPr>
              <a:t>Suitability of tone and communication style with the Chairperson</a:t>
            </a:r>
          </a:p>
          <a:p>
            <a:r>
              <a:rPr lang="en-GB" sz="4000" b="1" dirty="0" smtClean="0">
                <a:solidFill>
                  <a:srgbClr val="002060"/>
                </a:solidFill>
              </a:rPr>
              <a:t>Readability, grammar, spelling, etc.</a:t>
            </a:r>
          </a:p>
          <a:p>
            <a:r>
              <a:rPr lang="en-GB" sz="4000" b="1" dirty="0" smtClean="0">
                <a:solidFill>
                  <a:srgbClr val="002060"/>
                </a:solidFill>
              </a:rPr>
              <a:t>Sequencing and structure</a:t>
            </a:r>
          </a:p>
          <a:p>
            <a:r>
              <a:rPr lang="en-GB" sz="4000" b="1" dirty="0" smtClean="0">
                <a:solidFill>
                  <a:srgbClr val="002060"/>
                </a:solidFill>
              </a:rPr>
              <a:t>Organisational requirements</a:t>
            </a:r>
          </a:p>
          <a:p>
            <a:r>
              <a:rPr lang="en-GB" sz="4000" b="1" dirty="0" smtClean="0">
                <a:solidFill>
                  <a:srgbClr val="002060"/>
                </a:solidFill>
              </a:rPr>
              <a:t>Discriminatory language</a:t>
            </a:r>
          </a:p>
          <a:p>
            <a:r>
              <a:rPr lang="en-GB" sz="4000" b="1" dirty="0" smtClean="0">
                <a:solidFill>
                  <a:srgbClr val="002060"/>
                </a:solidFill>
              </a:rPr>
              <a:t>Jargon that may not be understood by all.</a:t>
            </a:r>
          </a:p>
        </p:txBody>
      </p:sp>
      <p:pic>
        <p:nvPicPr>
          <p:cNvPr id="20482"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001056" cy="1143000"/>
          </a:xfrm>
        </p:spPr>
        <p:style>
          <a:lnRef idx="3">
            <a:schemeClr val="lt1"/>
          </a:lnRef>
          <a:fillRef idx="1">
            <a:schemeClr val="accent2"/>
          </a:fillRef>
          <a:effectRef idx="1">
            <a:schemeClr val="accent2"/>
          </a:effectRef>
          <a:fontRef idx="minor">
            <a:schemeClr val="lt1"/>
          </a:fontRef>
        </p:style>
        <p:txBody>
          <a:bodyPr>
            <a:noAutofit/>
          </a:bodyPr>
          <a:lstStyle/>
          <a:p>
            <a:r>
              <a:rPr lang="en-AU" sz="4000" dirty="0" smtClean="0">
                <a:solidFill>
                  <a:srgbClr val="0070C0"/>
                </a:solidFill>
              </a:rPr>
              <a:t>Best practice for meeting procedures</a:t>
            </a:r>
            <a:endParaRPr lang="en-AU" sz="4000" dirty="0">
              <a:solidFill>
                <a:srgbClr val="0070C0"/>
              </a:solidFill>
            </a:endParaRPr>
          </a:p>
        </p:txBody>
      </p:sp>
      <p:sp>
        <p:nvSpPr>
          <p:cNvPr id="3" name="Content Placeholder 2"/>
          <p:cNvSpPr>
            <a:spLocks noGrp="1"/>
          </p:cNvSpPr>
          <p:nvPr>
            <p:ph idx="1"/>
          </p:nvPr>
        </p:nvSpPr>
        <p:spPr>
          <a:xfrm>
            <a:off x="357158" y="1500174"/>
            <a:ext cx="8229600" cy="4857784"/>
          </a:xfrm>
        </p:spPr>
        <p:txBody>
          <a:bodyPr>
            <a:normAutofit fontScale="92500" lnSpcReduction="10000"/>
          </a:bodyPr>
          <a:lstStyle/>
          <a:p>
            <a:pPr marL="571500" indent="-514350"/>
            <a:r>
              <a:rPr lang="en-US" sz="6000" b="1" dirty="0" smtClean="0">
                <a:solidFill>
                  <a:srgbClr val="002060"/>
                </a:solidFill>
              </a:rPr>
              <a:t>Prepare for meetings</a:t>
            </a:r>
          </a:p>
          <a:p>
            <a:pPr marL="571500" indent="-514350">
              <a:buNone/>
            </a:pPr>
            <a:endParaRPr lang="en-US" sz="6000" b="1" dirty="0" smtClean="0">
              <a:solidFill>
                <a:srgbClr val="002060"/>
              </a:solidFill>
            </a:endParaRPr>
          </a:p>
          <a:p>
            <a:pPr marL="571500" indent="-514350"/>
            <a:r>
              <a:rPr lang="en-US" sz="6000" b="1" dirty="0" smtClean="0">
                <a:solidFill>
                  <a:srgbClr val="002060"/>
                </a:solidFill>
              </a:rPr>
              <a:t>Conduct meetings</a:t>
            </a:r>
          </a:p>
          <a:p>
            <a:pPr marL="571500" indent="-514350">
              <a:buNone/>
            </a:pPr>
            <a:endParaRPr lang="en-US" sz="6000" b="1" dirty="0" smtClean="0">
              <a:solidFill>
                <a:srgbClr val="002060"/>
              </a:solidFill>
            </a:endParaRPr>
          </a:p>
          <a:p>
            <a:pPr marL="571500" indent="-514350"/>
            <a:r>
              <a:rPr lang="en-US" sz="6000" b="1" dirty="0" smtClean="0">
                <a:solidFill>
                  <a:srgbClr val="002060"/>
                </a:solidFill>
              </a:rPr>
              <a:t>Follow-up meetings</a:t>
            </a:r>
            <a:endParaRPr lang="en-AU" dirty="0" smtClean="0">
              <a:solidFill>
                <a:srgbClr val="002060"/>
              </a:solidFill>
            </a:endParaRPr>
          </a:p>
          <a:p>
            <a:pPr marL="571500" indent="-514350">
              <a:buFont typeface="+mj-lt"/>
              <a:buAutoNum type="arabicPeriod"/>
            </a:pPr>
            <a:endParaRPr lang="en-AU" dirty="0">
              <a:solidFill>
                <a:srgbClr val="002060"/>
              </a:solidFill>
            </a:endParaRPr>
          </a:p>
        </p:txBody>
      </p:sp>
      <p:pic>
        <p:nvPicPr>
          <p:cNvPr id="2050" name="Picture 2" descr="ponyclub"/>
          <p:cNvPicPr>
            <a:picLocks noChangeAspect="1" noChangeArrowheads="1"/>
          </p:cNvPicPr>
          <p:nvPr/>
        </p:nvPicPr>
        <p:blipFill>
          <a:blip r:embed="rId3"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001056" cy="1143000"/>
          </a:xfrm>
        </p:spPr>
        <p:style>
          <a:lnRef idx="3">
            <a:schemeClr val="lt1"/>
          </a:lnRef>
          <a:fillRef idx="1">
            <a:schemeClr val="accent2"/>
          </a:fillRef>
          <a:effectRef idx="1">
            <a:schemeClr val="accent2"/>
          </a:effectRef>
          <a:fontRef idx="minor">
            <a:schemeClr val="lt1"/>
          </a:fontRef>
        </p:style>
        <p:txBody>
          <a:bodyPr>
            <a:noAutofit/>
          </a:bodyPr>
          <a:lstStyle/>
          <a:p>
            <a:r>
              <a:rPr lang="en-AU" sz="4000" dirty="0" smtClean="0">
                <a:solidFill>
                  <a:schemeClr val="bg1"/>
                </a:solidFill>
              </a:rPr>
              <a:t>Conclusion:</a:t>
            </a:r>
            <a:endParaRPr lang="en-AU" sz="4000" dirty="0">
              <a:solidFill>
                <a:schemeClr val="bg1"/>
              </a:solidFill>
            </a:endParaRPr>
          </a:p>
        </p:txBody>
      </p:sp>
      <p:sp>
        <p:nvSpPr>
          <p:cNvPr id="3" name="Content Placeholder 2"/>
          <p:cNvSpPr>
            <a:spLocks noGrp="1"/>
          </p:cNvSpPr>
          <p:nvPr>
            <p:ph idx="1"/>
          </p:nvPr>
        </p:nvSpPr>
        <p:spPr>
          <a:xfrm>
            <a:off x="357158" y="1500174"/>
            <a:ext cx="8229600" cy="4857784"/>
          </a:xfrm>
        </p:spPr>
        <p:txBody>
          <a:bodyPr>
            <a:normAutofit fontScale="40000" lnSpcReduction="20000"/>
          </a:bodyPr>
          <a:lstStyle/>
          <a:p>
            <a:pPr marL="571500" indent="-514350"/>
            <a:r>
              <a:rPr lang="en-US" sz="6000" b="1" dirty="0" smtClean="0">
                <a:solidFill>
                  <a:srgbClr val="002060"/>
                </a:solidFill>
              </a:rPr>
              <a:t>Prepare for meetings – preparation and notifications of meetings is essential to good communication within a club. </a:t>
            </a:r>
          </a:p>
          <a:p>
            <a:pPr marL="571500" indent="-514350">
              <a:buNone/>
            </a:pPr>
            <a:endParaRPr lang="en-US" sz="6000" b="1" dirty="0" smtClean="0">
              <a:solidFill>
                <a:srgbClr val="002060"/>
              </a:solidFill>
            </a:endParaRPr>
          </a:p>
          <a:p>
            <a:pPr marL="571500" indent="-514350"/>
            <a:r>
              <a:rPr lang="en-US" sz="6000" b="1" dirty="0" smtClean="0">
                <a:solidFill>
                  <a:srgbClr val="002060"/>
                </a:solidFill>
              </a:rPr>
              <a:t>Conduct meetings – make sure that meetings are professionally run and that all participants have a chance to have their say. Ensure that the meeting keeps to the agenda and runs to projected time frames. </a:t>
            </a:r>
          </a:p>
          <a:p>
            <a:pPr marL="571500" indent="-514350">
              <a:buNone/>
            </a:pPr>
            <a:endParaRPr lang="en-US" sz="6000" b="1" dirty="0" smtClean="0">
              <a:solidFill>
                <a:srgbClr val="002060"/>
              </a:solidFill>
            </a:endParaRPr>
          </a:p>
          <a:p>
            <a:pPr marL="571500" indent="-514350"/>
            <a:r>
              <a:rPr lang="en-US" sz="6000" b="1" dirty="0" smtClean="0">
                <a:solidFill>
                  <a:srgbClr val="002060"/>
                </a:solidFill>
              </a:rPr>
              <a:t>Follow-up meetings – it is essential that all actionable items are attended to as soon as possible and followed up before the next meeting. </a:t>
            </a:r>
            <a:endParaRPr lang="en-AU" dirty="0" smtClean="0">
              <a:solidFill>
                <a:srgbClr val="002060"/>
              </a:solidFill>
            </a:endParaRPr>
          </a:p>
          <a:p>
            <a:pPr marL="571500" indent="-514350">
              <a:buFont typeface="+mj-lt"/>
              <a:buAutoNum type="arabicPeriod"/>
            </a:pPr>
            <a:endParaRPr lang="en-AU" dirty="0">
              <a:solidFill>
                <a:srgbClr val="002060"/>
              </a:solidFill>
            </a:endParaRPr>
          </a:p>
        </p:txBody>
      </p:sp>
      <p:pic>
        <p:nvPicPr>
          <p:cNvPr id="21506" name="Picture 2" descr="ponyclub"/>
          <p:cNvPicPr>
            <a:picLocks noChangeAspect="1" noChangeArrowheads="1"/>
          </p:cNvPicPr>
          <p:nvPr/>
        </p:nvPicPr>
        <p:blipFill>
          <a:blip r:embed="rId3"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274638"/>
            <a:ext cx="8001056" cy="706090"/>
          </a:xfrm>
        </p:spPr>
        <p:style>
          <a:lnRef idx="3">
            <a:schemeClr val="lt1"/>
          </a:lnRef>
          <a:fillRef idx="1">
            <a:schemeClr val="accent2"/>
          </a:fillRef>
          <a:effectRef idx="1">
            <a:schemeClr val="accent2"/>
          </a:effectRef>
          <a:fontRef idx="minor">
            <a:schemeClr val="lt1"/>
          </a:fontRef>
        </p:style>
        <p:txBody>
          <a:bodyPr>
            <a:noAutofit/>
          </a:bodyPr>
          <a:lstStyle/>
          <a:p>
            <a:r>
              <a:rPr lang="en-AU" sz="4000" b="1" dirty="0" smtClean="0">
                <a:solidFill>
                  <a:srgbClr val="0070C0"/>
                </a:solidFill>
              </a:rPr>
              <a:t>Do </a:t>
            </a:r>
            <a:r>
              <a:rPr lang="en-AU" sz="4000" b="1" dirty="0" smtClean="0">
                <a:solidFill>
                  <a:srgbClr val="0070C0"/>
                </a:solidFill>
              </a:rPr>
              <a:t>Meetings </a:t>
            </a:r>
            <a:r>
              <a:rPr lang="en-AU" sz="4000" b="1" dirty="0" smtClean="0">
                <a:solidFill>
                  <a:srgbClr val="0070C0"/>
                </a:solidFill>
              </a:rPr>
              <a:t>M</a:t>
            </a:r>
            <a:r>
              <a:rPr lang="en-AU" sz="4000" b="1" dirty="0" smtClean="0">
                <a:solidFill>
                  <a:srgbClr val="0070C0"/>
                </a:solidFill>
              </a:rPr>
              <a:t>atter</a:t>
            </a:r>
            <a:r>
              <a:rPr lang="en-AU" sz="4000" b="1" dirty="0" smtClean="0">
                <a:solidFill>
                  <a:srgbClr val="0070C0"/>
                </a:solidFill>
              </a:rPr>
              <a:t>?</a:t>
            </a:r>
            <a:endParaRPr lang="en-AU" sz="4000" b="1" dirty="0">
              <a:solidFill>
                <a:srgbClr val="0070C0"/>
              </a:solidFill>
            </a:endParaRPr>
          </a:p>
        </p:txBody>
      </p:sp>
      <p:sp>
        <p:nvSpPr>
          <p:cNvPr id="3" name="Content Placeholder 2"/>
          <p:cNvSpPr>
            <a:spLocks noGrp="1"/>
          </p:cNvSpPr>
          <p:nvPr>
            <p:ph idx="1"/>
          </p:nvPr>
        </p:nvSpPr>
        <p:spPr>
          <a:xfrm>
            <a:off x="357158" y="1124744"/>
            <a:ext cx="8229600" cy="5233214"/>
          </a:xfrm>
        </p:spPr>
        <p:txBody>
          <a:bodyPr>
            <a:normAutofit/>
          </a:bodyPr>
          <a:lstStyle/>
          <a:p>
            <a:pPr marL="571500" indent="-514350"/>
            <a:r>
              <a:rPr lang="en-US" b="1" dirty="0" smtClean="0">
                <a:solidFill>
                  <a:srgbClr val="002060"/>
                </a:solidFill>
              </a:rPr>
              <a:t>Why do you think you attend meetings?</a:t>
            </a:r>
          </a:p>
          <a:p>
            <a:pPr marL="571500" indent="-514350">
              <a:buNone/>
            </a:pPr>
            <a:r>
              <a:rPr lang="en-US" sz="2300" b="1" dirty="0" smtClean="0">
                <a:solidFill>
                  <a:srgbClr val="002060"/>
                </a:solidFill>
              </a:rPr>
              <a:t>	</a:t>
            </a:r>
            <a:r>
              <a:rPr lang="en-US" sz="2300" b="1" dirty="0" smtClean="0">
                <a:solidFill>
                  <a:srgbClr val="7030A0"/>
                </a:solidFill>
              </a:rPr>
              <a:t>By attending a meeting you have the chance to have your say in what goes on at your club. </a:t>
            </a:r>
          </a:p>
          <a:p>
            <a:pPr marL="571500" indent="-514350"/>
            <a:r>
              <a:rPr lang="en-US" sz="2400" b="1" dirty="0" smtClean="0">
                <a:solidFill>
                  <a:srgbClr val="002060"/>
                </a:solidFill>
              </a:rPr>
              <a:t>Do you think meetings waste your time?</a:t>
            </a:r>
          </a:p>
          <a:p>
            <a:pPr marL="571500" indent="-514350">
              <a:buNone/>
            </a:pPr>
            <a:r>
              <a:rPr lang="en-US" sz="2300" b="1" dirty="0" smtClean="0">
                <a:solidFill>
                  <a:srgbClr val="7030A0"/>
                </a:solidFill>
              </a:rPr>
              <a:t>	Meetings do take up your time however without a means of communication a club can not function. </a:t>
            </a:r>
          </a:p>
          <a:p>
            <a:pPr marL="571500" indent="-514350"/>
            <a:r>
              <a:rPr lang="en-US" sz="2400" b="1" dirty="0" smtClean="0">
                <a:solidFill>
                  <a:srgbClr val="002060"/>
                </a:solidFill>
              </a:rPr>
              <a:t>Who should attend a meeting?</a:t>
            </a:r>
          </a:p>
          <a:p>
            <a:pPr marL="571500" indent="-514350">
              <a:buNone/>
            </a:pPr>
            <a:r>
              <a:rPr lang="en-US" sz="2300" b="1" dirty="0" smtClean="0">
                <a:solidFill>
                  <a:srgbClr val="7030A0"/>
                </a:solidFill>
              </a:rPr>
              <a:t>	Any financial member of a club may attend a member however the Associations constitution states that you must be 18 years of age to vote. </a:t>
            </a:r>
          </a:p>
          <a:p>
            <a:pPr marL="571500" indent="-514350"/>
            <a:endParaRPr lang="en-AU" dirty="0" smtClean="0">
              <a:solidFill>
                <a:srgbClr val="002060"/>
              </a:solidFill>
            </a:endParaRPr>
          </a:p>
          <a:p>
            <a:pPr marL="571500" indent="-514350">
              <a:buFont typeface="+mj-lt"/>
              <a:buAutoNum type="arabicPeriod"/>
            </a:pPr>
            <a:endParaRPr lang="en-AU" dirty="0">
              <a:solidFill>
                <a:srgbClr val="002060"/>
              </a:solidFill>
            </a:endParaRPr>
          </a:p>
        </p:txBody>
      </p:sp>
      <p:pic>
        <p:nvPicPr>
          <p:cNvPr id="4098" name="Picture 2" descr="ponyclub"/>
          <p:cNvPicPr>
            <a:picLocks noChangeAspect="1" noChangeArrowheads="1"/>
          </p:cNvPicPr>
          <p:nvPr/>
        </p:nvPicPr>
        <p:blipFill>
          <a:blip r:embed="rId3"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76" y="142852"/>
            <a:ext cx="6900882" cy="837876"/>
          </a:xfrm>
        </p:spPr>
        <p:style>
          <a:lnRef idx="3">
            <a:schemeClr val="lt1"/>
          </a:lnRef>
          <a:fillRef idx="1">
            <a:schemeClr val="accent2"/>
          </a:fillRef>
          <a:effectRef idx="1">
            <a:schemeClr val="accent2"/>
          </a:effectRef>
          <a:fontRef idx="minor">
            <a:schemeClr val="lt1"/>
          </a:fontRef>
        </p:style>
        <p:txBody>
          <a:bodyPr/>
          <a:lstStyle/>
          <a:p>
            <a:r>
              <a:rPr lang="en-GB" b="1" dirty="0" smtClean="0">
                <a:solidFill>
                  <a:srgbClr val="0070C0"/>
                </a:solidFill>
              </a:rPr>
              <a:t>Types of </a:t>
            </a:r>
            <a:r>
              <a:rPr lang="en-GB" b="1" dirty="0" smtClean="0">
                <a:solidFill>
                  <a:srgbClr val="0070C0"/>
                </a:solidFill>
              </a:rPr>
              <a:t>Meetings</a:t>
            </a:r>
            <a:endParaRPr lang="en-GB" b="1" dirty="0">
              <a:solidFill>
                <a:srgbClr val="0070C0"/>
              </a:solidFill>
            </a:endParaRPr>
          </a:p>
        </p:txBody>
      </p:sp>
      <p:sp>
        <p:nvSpPr>
          <p:cNvPr id="3" name="Content Placeholder 2"/>
          <p:cNvSpPr>
            <a:spLocks noGrp="1"/>
          </p:cNvSpPr>
          <p:nvPr>
            <p:ph idx="1"/>
          </p:nvPr>
        </p:nvSpPr>
        <p:spPr>
          <a:xfrm>
            <a:off x="457200" y="1428736"/>
            <a:ext cx="8229600" cy="4697427"/>
          </a:xfrm>
        </p:spPr>
        <p:txBody>
          <a:bodyPr>
            <a:normAutofit/>
          </a:bodyPr>
          <a:lstStyle/>
          <a:p>
            <a:pPr algn="ctr">
              <a:buClr>
                <a:srgbClr val="00B050"/>
              </a:buClr>
              <a:buNone/>
            </a:pPr>
            <a:r>
              <a:rPr lang="en-GB" b="1" dirty="0" smtClean="0">
                <a:solidFill>
                  <a:srgbClr val="002060"/>
                </a:solidFill>
              </a:rPr>
              <a:t>	There are only a few types of meetings at </a:t>
            </a:r>
          </a:p>
          <a:p>
            <a:pPr algn="ctr">
              <a:buClr>
                <a:srgbClr val="00B050"/>
              </a:buClr>
              <a:buNone/>
            </a:pPr>
            <a:r>
              <a:rPr lang="en-GB" b="1" dirty="0" smtClean="0">
                <a:solidFill>
                  <a:srgbClr val="002060"/>
                </a:solidFill>
              </a:rPr>
              <a:t>Pony Club</a:t>
            </a:r>
          </a:p>
          <a:p>
            <a:pPr>
              <a:buClr>
                <a:srgbClr val="00B050"/>
              </a:buClr>
            </a:pPr>
            <a:endParaRPr lang="en-GB" b="1" dirty="0" smtClean="0">
              <a:solidFill>
                <a:srgbClr val="002060"/>
              </a:solidFill>
            </a:endParaRPr>
          </a:p>
          <a:p>
            <a:pPr>
              <a:buClr>
                <a:srgbClr val="00B050"/>
              </a:buClr>
            </a:pPr>
            <a:r>
              <a:rPr lang="en-GB" b="1" dirty="0" smtClean="0">
                <a:solidFill>
                  <a:srgbClr val="002060"/>
                </a:solidFill>
              </a:rPr>
              <a:t>General </a:t>
            </a:r>
            <a:r>
              <a:rPr lang="en-GB" b="1" dirty="0" smtClean="0">
                <a:solidFill>
                  <a:srgbClr val="002060"/>
                </a:solidFill>
              </a:rPr>
              <a:t>Meeting (usually monthly), Annual General Meeting (AGM) </a:t>
            </a:r>
            <a:r>
              <a:rPr lang="en-GB" b="1" dirty="0" smtClean="0">
                <a:solidFill>
                  <a:srgbClr val="002060"/>
                </a:solidFill>
              </a:rPr>
              <a:t>and Special </a:t>
            </a:r>
            <a:r>
              <a:rPr lang="en-GB" b="1" dirty="0" smtClean="0">
                <a:solidFill>
                  <a:srgbClr val="002060"/>
                </a:solidFill>
              </a:rPr>
              <a:t>General Meeting</a:t>
            </a:r>
            <a:endParaRPr lang="en-GB" b="1" dirty="0" smtClean="0">
              <a:solidFill>
                <a:srgbClr val="002060"/>
              </a:solidFill>
            </a:endParaRPr>
          </a:p>
          <a:p>
            <a:pPr>
              <a:buClr>
                <a:srgbClr val="00B050"/>
              </a:buClr>
            </a:pPr>
            <a:r>
              <a:rPr lang="en-GB" b="1" dirty="0" smtClean="0">
                <a:solidFill>
                  <a:srgbClr val="002060"/>
                </a:solidFill>
              </a:rPr>
              <a:t>Management or </a:t>
            </a:r>
            <a:r>
              <a:rPr lang="en-GB" b="1" dirty="0" smtClean="0">
                <a:solidFill>
                  <a:srgbClr val="002060"/>
                </a:solidFill>
              </a:rPr>
              <a:t>Executive </a:t>
            </a:r>
            <a:r>
              <a:rPr lang="en-GB" b="1" dirty="0" smtClean="0">
                <a:solidFill>
                  <a:srgbClr val="002060"/>
                </a:solidFill>
              </a:rPr>
              <a:t>C</a:t>
            </a:r>
            <a:r>
              <a:rPr lang="en-GB" b="1" dirty="0" smtClean="0">
                <a:solidFill>
                  <a:srgbClr val="002060"/>
                </a:solidFill>
              </a:rPr>
              <a:t>ommittee </a:t>
            </a:r>
            <a:r>
              <a:rPr lang="en-GB" b="1" dirty="0" smtClean="0">
                <a:solidFill>
                  <a:srgbClr val="002060"/>
                </a:solidFill>
              </a:rPr>
              <a:t>meetings</a:t>
            </a:r>
          </a:p>
          <a:p>
            <a:pPr>
              <a:buClr>
                <a:srgbClr val="00B050"/>
              </a:buClr>
            </a:pPr>
            <a:r>
              <a:rPr lang="en-GB" b="1" dirty="0" smtClean="0">
                <a:solidFill>
                  <a:srgbClr val="002060"/>
                </a:solidFill>
              </a:rPr>
              <a:t>Sub committee meetings</a:t>
            </a:r>
          </a:p>
          <a:p>
            <a:pPr>
              <a:buClr>
                <a:srgbClr val="00B050"/>
              </a:buClr>
            </a:pPr>
            <a:r>
              <a:rPr lang="en-GB" b="1" dirty="0" smtClean="0">
                <a:solidFill>
                  <a:srgbClr val="002060"/>
                </a:solidFill>
              </a:rPr>
              <a:t>Information sessions</a:t>
            </a:r>
          </a:p>
        </p:txBody>
      </p:sp>
      <p:pic>
        <p:nvPicPr>
          <p:cNvPr id="5122"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76" y="142852"/>
            <a:ext cx="6900882" cy="837876"/>
          </a:xfrm>
        </p:spPr>
        <p:style>
          <a:lnRef idx="3">
            <a:schemeClr val="lt1"/>
          </a:lnRef>
          <a:fillRef idx="1">
            <a:schemeClr val="accent2"/>
          </a:fillRef>
          <a:effectRef idx="1">
            <a:schemeClr val="accent2"/>
          </a:effectRef>
          <a:fontRef idx="minor">
            <a:schemeClr val="lt1"/>
          </a:fontRef>
        </p:style>
        <p:txBody>
          <a:bodyPr/>
          <a:lstStyle/>
          <a:p>
            <a:r>
              <a:rPr lang="en-GB" b="1" dirty="0" smtClean="0">
                <a:solidFill>
                  <a:srgbClr val="0070C0"/>
                </a:solidFill>
              </a:rPr>
              <a:t>Planning for </a:t>
            </a:r>
            <a:r>
              <a:rPr lang="en-GB" b="1" dirty="0" smtClean="0">
                <a:solidFill>
                  <a:srgbClr val="0070C0"/>
                </a:solidFill>
              </a:rPr>
              <a:t>Meetings</a:t>
            </a:r>
            <a:endParaRPr lang="en-GB" b="1" dirty="0">
              <a:solidFill>
                <a:srgbClr val="0070C0"/>
              </a:solidFill>
            </a:endParaRPr>
          </a:p>
        </p:txBody>
      </p:sp>
      <p:sp>
        <p:nvSpPr>
          <p:cNvPr id="3" name="Content Placeholder 2"/>
          <p:cNvSpPr>
            <a:spLocks noGrp="1"/>
          </p:cNvSpPr>
          <p:nvPr>
            <p:ph idx="1"/>
          </p:nvPr>
        </p:nvSpPr>
        <p:spPr>
          <a:xfrm>
            <a:off x="457200" y="1124744"/>
            <a:ext cx="8229600" cy="5001419"/>
          </a:xfrm>
        </p:spPr>
        <p:txBody>
          <a:bodyPr>
            <a:normAutofit lnSpcReduction="10000"/>
          </a:bodyPr>
          <a:lstStyle/>
          <a:p>
            <a:pPr>
              <a:buClr>
                <a:srgbClr val="00B050"/>
              </a:buClr>
            </a:pPr>
            <a:r>
              <a:rPr lang="en-GB" b="1" dirty="0" smtClean="0">
                <a:solidFill>
                  <a:srgbClr val="002060"/>
                </a:solidFill>
              </a:rPr>
              <a:t>Venue – Ensure it is suitable for the number attending.</a:t>
            </a:r>
          </a:p>
          <a:p>
            <a:pPr>
              <a:buClr>
                <a:srgbClr val="00B050"/>
              </a:buClr>
            </a:pPr>
            <a:r>
              <a:rPr lang="en-GB" b="1" dirty="0" smtClean="0">
                <a:solidFill>
                  <a:srgbClr val="002060"/>
                </a:solidFill>
              </a:rPr>
              <a:t>Seating – Ensure that there are enough seats for everyone. </a:t>
            </a:r>
          </a:p>
          <a:p>
            <a:pPr>
              <a:buClr>
                <a:srgbClr val="00B050"/>
              </a:buClr>
            </a:pPr>
            <a:r>
              <a:rPr lang="en-GB" b="1" dirty="0" smtClean="0">
                <a:solidFill>
                  <a:srgbClr val="002060"/>
                </a:solidFill>
              </a:rPr>
              <a:t>Time-frames – Have a time-frame in mind don’t let the meeting drag on all night. </a:t>
            </a:r>
          </a:p>
          <a:p>
            <a:pPr>
              <a:buClr>
                <a:srgbClr val="00B050"/>
              </a:buClr>
            </a:pPr>
            <a:r>
              <a:rPr lang="en-GB" b="1" dirty="0" smtClean="0">
                <a:solidFill>
                  <a:srgbClr val="002060"/>
                </a:solidFill>
              </a:rPr>
              <a:t>Info to be presented and how? – Do you need handouts?</a:t>
            </a:r>
          </a:p>
          <a:p>
            <a:pPr>
              <a:buClr>
                <a:srgbClr val="00B050"/>
              </a:buClr>
            </a:pPr>
            <a:r>
              <a:rPr lang="en-GB" b="1" dirty="0" smtClean="0">
                <a:solidFill>
                  <a:srgbClr val="002060"/>
                </a:solidFill>
              </a:rPr>
              <a:t>How you inform attendees – Via hard copy agenda, email agenda?</a:t>
            </a:r>
          </a:p>
          <a:p>
            <a:pPr>
              <a:buClr>
                <a:srgbClr val="00B050"/>
              </a:buClr>
            </a:pPr>
            <a:r>
              <a:rPr lang="en-GB" b="1" dirty="0" smtClean="0">
                <a:solidFill>
                  <a:srgbClr val="002060"/>
                </a:solidFill>
              </a:rPr>
              <a:t>Specific roles of attendees – Who is responsible for what job?</a:t>
            </a:r>
            <a:endParaRPr lang="en-GB" b="1" dirty="0">
              <a:solidFill>
                <a:srgbClr val="002060"/>
              </a:solidFill>
            </a:endParaRPr>
          </a:p>
        </p:txBody>
      </p:sp>
      <p:pic>
        <p:nvPicPr>
          <p:cNvPr id="6146"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76" y="142852"/>
            <a:ext cx="6900882" cy="837876"/>
          </a:xfrm>
        </p:spPr>
        <p:style>
          <a:lnRef idx="3">
            <a:schemeClr val="lt1"/>
          </a:lnRef>
          <a:fillRef idx="1">
            <a:schemeClr val="accent2"/>
          </a:fillRef>
          <a:effectRef idx="1">
            <a:schemeClr val="accent2"/>
          </a:effectRef>
          <a:fontRef idx="minor">
            <a:schemeClr val="lt1"/>
          </a:fontRef>
        </p:style>
        <p:txBody>
          <a:bodyPr/>
          <a:lstStyle/>
          <a:p>
            <a:r>
              <a:rPr lang="en-GB" b="1" dirty="0" smtClean="0">
                <a:solidFill>
                  <a:srgbClr val="0070C0"/>
                </a:solidFill>
              </a:rPr>
              <a:t>Successful </a:t>
            </a:r>
            <a:r>
              <a:rPr lang="en-GB" b="1" dirty="0" smtClean="0">
                <a:solidFill>
                  <a:srgbClr val="0070C0"/>
                </a:solidFill>
              </a:rPr>
              <a:t>Meetings</a:t>
            </a:r>
            <a:endParaRPr lang="en-GB" b="1" dirty="0">
              <a:solidFill>
                <a:srgbClr val="0070C0"/>
              </a:solidFill>
            </a:endParaRPr>
          </a:p>
        </p:txBody>
      </p:sp>
      <p:sp>
        <p:nvSpPr>
          <p:cNvPr id="3" name="Content Placeholder 2"/>
          <p:cNvSpPr>
            <a:spLocks noGrp="1"/>
          </p:cNvSpPr>
          <p:nvPr>
            <p:ph idx="1"/>
          </p:nvPr>
        </p:nvSpPr>
        <p:spPr>
          <a:xfrm>
            <a:off x="457200" y="1124744"/>
            <a:ext cx="8229600" cy="5001419"/>
          </a:xfrm>
        </p:spPr>
        <p:txBody>
          <a:bodyPr>
            <a:normAutofit fontScale="92500" lnSpcReduction="10000"/>
          </a:bodyPr>
          <a:lstStyle/>
          <a:p>
            <a:pPr>
              <a:buClr>
                <a:srgbClr val="00B050"/>
              </a:buClr>
            </a:pPr>
            <a:r>
              <a:rPr lang="en-GB" b="1" dirty="0" smtClean="0">
                <a:solidFill>
                  <a:srgbClr val="002060"/>
                </a:solidFill>
              </a:rPr>
              <a:t>Start on time</a:t>
            </a:r>
          </a:p>
          <a:p>
            <a:pPr>
              <a:buClr>
                <a:srgbClr val="00B050"/>
              </a:buClr>
            </a:pPr>
            <a:r>
              <a:rPr lang="en-GB" b="1" dirty="0" smtClean="0">
                <a:solidFill>
                  <a:srgbClr val="002060"/>
                </a:solidFill>
              </a:rPr>
              <a:t>Pre-distribute the agenda</a:t>
            </a:r>
          </a:p>
          <a:p>
            <a:pPr>
              <a:buClr>
                <a:srgbClr val="00B050"/>
              </a:buClr>
            </a:pPr>
            <a:r>
              <a:rPr lang="en-GB" b="1" dirty="0" smtClean="0">
                <a:solidFill>
                  <a:srgbClr val="002060"/>
                </a:solidFill>
              </a:rPr>
              <a:t>Timeframes attached to agenda items</a:t>
            </a:r>
          </a:p>
          <a:p>
            <a:pPr>
              <a:buClr>
                <a:srgbClr val="00B050"/>
              </a:buClr>
            </a:pPr>
            <a:r>
              <a:rPr lang="en-GB" b="1" dirty="0" smtClean="0">
                <a:solidFill>
                  <a:srgbClr val="002060"/>
                </a:solidFill>
              </a:rPr>
              <a:t>Focus on objectives</a:t>
            </a:r>
          </a:p>
          <a:p>
            <a:pPr>
              <a:buClr>
                <a:srgbClr val="00B050"/>
              </a:buClr>
            </a:pPr>
            <a:r>
              <a:rPr lang="en-GB" b="1" dirty="0" smtClean="0">
                <a:solidFill>
                  <a:srgbClr val="002060"/>
                </a:solidFill>
              </a:rPr>
              <a:t>Chaired by elected person who clarifies and avoids unnecessary debate</a:t>
            </a:r>
          </a:p>
          <a:p>
            <a:pPr>
              <a:buClr>
                <a:srgbClr val="00B050"/>
              </a:buClr>
            </a:pPr>
            <a:r>
              <a:rPr lang="en-GB" b="1" dirty="0" smtClean="0">
                <a:solidFill>
                  <a:srgbClr val="002060"/>
                </a:solidFill>
              </a:rPr>
              <a:t>Accept apologies for those un-attendees</a:t>
            </a:r>
          </a:p>
          <a:p>
            <a:pPr>
              <a:buClr>
                <a:srgbClr val="00B050"/>
              </a:buClr>
            </a:pPr>
            <a:r>
              <a:rPr lang="en-GB" b="1" dirty="0" smtClean="0">
                <a:solidFill>
                  <a:srgbClr val="002060"/>
                </a:solidFill>
              </a:rPr>
              <a:t>Kept on track by chairperson</a:t>
            </a:r>
          </a:p>
          <a:p>
            <a:pPr>
              <a:buClr>
                <a:srgbClr val="00B050"/>
              </a:buClr>
            </a:pPr>
            <a:r>
              <a:rPr lang="en-GB" b="1" dirty="0" smtClean="0">
                <a:solidFill>
                  <a:srgbClr val="002060"/>
                </a:solidFill>
              </a:rPr>
              <a:t>Results oriented</a:t>
            </a:r>
          </a:p>
          <a:p>
            <a:pPr>
              <a:buClr>
                <a:srgbClr val="00B050"/>
              </a:buClr>
            </a:pPr>
            <a:r>
              <a:rPr lang="en-GB" b="1" dirty="0" smtClean="0">
                <a:solidFill>
                  <a:srgbClr val="002060"/>
                </a:solidFill>
              </a:rPr>
              <a:t>End on time and on a positive note</a:t>
            </a:r>
          </a:p>
          <a:p>
            <a:pPr>
              <a:buClr>
                <a:srgbClr val="00B050"/>
              </a:buClr>
            </a:pPr>
            <a:r>
              <a:rPr lang="en-GB" b="1" dirty="0" smtClean="0">
                <a:solidFill>
                  <a:srgbClr val="002060"/>
                </a:solidFill>
              </a:rPr>
              <a:t>Minutes are distributed in a timely manner with items to be actioned</a:t>
            </a:r>
            <a:endParaRPr lang="en-GB" b="1" dirty="0">
              <a:solidFill>
                <a:srgbClr val="002060"/>
              </a:solidFill>
            </a:endParaRPr>
          </a:p>
        </p:txBody>
      </p:sp>
      <p:pic>
        <p:nvPicPr>
          <p:cNvPr id="7170"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76" y="142852"/>
            <a:ext cx="7101432" cy="693860"/>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en-GB" b="1" dirty="0" smtClean="0">
                <a:solidFill>
                  <a:srgbClr val="0070C0"/>
                </a:solidFill>
              </a:rPr>
              <a:t>Agenda</a:t>
            </a:r>
            <a:endParaRPr lang="en-GB" b="1" dirty="0">
              <a:solidFill>
                <a:srgbClr val="0070C0"/>
              </a:solidFill>
            </a:endParaRPr>
          </a:p>
        </p:txBody>
      </p:sp>
      <p:sp>
        <p:nvSpPr>
          <p:cNvPr id="3" name="Content Placeholder 2"/>
          <p:cNvSpPr>
            <a:spLocks noGrp="1"/>
          </p:cNvSpPr>
          <p:nvPr>
            <p:ph idx="1"/>
          </p:nvPr>
        </p:nvSpPr>
        <p:spPr>
          <a:xfrm>
            <a:off x="457200" y="1052736"/>
            <a:ext cx="8229600" cy="5073427"/>
          </a:xfrm>
        </p:spPr>
        <p:txBody>
          <a:bodyPr>
            <a:normAutofit lnSpcReduction="10000"/>
          </a:bodyPr>
          <a:lstStyle/>
          <a:p>
            <a:pPr>
              <a:buClr>
                <a:srgbClr val="00B050"/>
              </a:buClr>
            </a:pPr>
            <a:r>
              <a:rPr lang="en-GB" b="1" dirty="0" smtClean="0">
                <a:solidFill>
                  <a:srgbClr val="002060"/>
                </a:solidFill>
              </a:rPr>
              <a:t>Statement of the meetings purpose</a:t>
            </a:r>
          </a:p>
          <a:p>
            <a:pPr>
              <a:buClr>
                <a:srgbClr val="00B050"/>
              </a:buClr>
            </a:pPr>
            <a:r>
              <a:rPr lang="en-GB" b="1" dirty="0" smtClean="0">
                <a:solidFill>
                  <a:srgbClr val="002060"/>
                </a:solidFill>
              </a:rPr>
              <a:t>Date, time, place, and location</a:t>
            </a:r>
          </a:p>
          <a:p>
            <a:pPr>
              <a:buClr>
                <a:srgbClr val="00B050"/>
              </a:buClr>
            </a:pPr>
            <a:r>
              <a:rPr lang="en-GB" b="1" dirty="0" smtClean="0">
                <a:solidFill>
                  <a:srgbClr val="002060"/>
                </a:solidFill>
              </a:rPr>
              <a:t>Welcome</a:t>
            </a:r>
          </a:p>
          <a:p>
            <a:pPr>
              <a:buClr>
                <a:srgbClr val="00B050"/>
              </a:buClr>
            </a:pPr>
            <a:r>
              <a:rPr lang="en-GB" b="1" dirty="0" smtClean="0">
                <a:solidFill>
                  <a:srgbClr val="002060"/>
                </a:solidFill>
              </a:rPr>
              <a:t>Minutes of the previous meeting</a:t>
            </a:r>
          </a:p>
          <a:p>
            <a:pPr>
              <a:buClr>
                <a:srgbClr val="00B050"/>
              </a:buClr>
            </a:pPr>
            <a:r>
              <a:rPr lang="en-GB" b="1" dirty="0" smtClean="0">
                <a:solidFill>
                  <a:srgbClr val="002060"/>
                </a:solidFill>
              </a:rPr>
              <a:t>Matters of business arriving from previous meeting</a:t>
            </a:r>
          </a:p>
          <a:p>
            <a:pPr>
              <a:buClr>
                <a:srgbClr val="00B050"/>
              </a:buClr>
            </a:pPr>
            <a:r>
              <a:rPr lang="en-GB" b="1" dirty="0" smtClean="0">
                <a:solidFill>
                  <a:srgbClr val="002060"/>
                </a:solidFill>
              </a:rPr>
              <a:t>Correspondence</a:t>
            </a:r>
          </a:p>
          <a:p>
            <a:pPr>
              <a:buClr>
                <a:srgbClr val="00B050"/>
              </a:buClr>
            </a:pPr>
            <a:r>
              <a:rPr lang="en-GB" b="1" dirty="0" smtClean="0">
                <a:solidFill>
                  <a:srgbClr val="002060"/>
                </a:solidFill>
              </a:rPr>
              <a:t>Reports</a:t>
            </a:r>
          </a:p>
          <a:p>
            <a:pPr>
              <a:buClr>
                <a:srgbClr val="00B050"/>
              </a:buClr>
            </a:pPr>
            <a:r>
              <a:rPr lang="en-GB" b="1" dirty="0" smtClean="0">
                <a:solidFill>
                  <a:srgbClr val="002060"/>
                </a:solidFill>
              </a:rPr>
              <a:t>Major agenda items</a:t>
            </a:r>
          </a:p>
          <a:p>
            <a:pPr>
              <a:buClr>
                <a:srgbClr val="00B050"/>
              </a:buClr>
            </a:pPr>
            <a:r>
              <a:rPr lang="en-GB" b="1" dirty="0" smtClean="0">
                <a:solidFill>
                  <a:srgbClr val="002060"/>
                </a:solidFill>
              </a:rPr>
              <a:t>General business</a:t>
            </a:r>
          </a:p>
          <a:p>
            <a:pPr>
              <a:buClr>
                <a:srgbClr val="00B050"/>
              </a:buClr>
            </a:pPr>
            <a:r>
              <a:rPr lang="en-GB" b="1" dirty="0" smtClean="0">
                <a:solidFill>
                  <a:srgbClr val="002060"/>
                </a:solidFill>
              </a:rPr>
              <a:t>Dates of next meeting</a:t>
            </a:r>
            <a:endParaRPr lang="en-GB" b="1" dirty="0">
              <a:solidFill>
                <a:srgbClr val="002060"/>
              </a:solidFill>
            </a:endParaRPr>
          </a:p>
        </p:txBody>
      </p:sp>
      <p:pic>
        <p:nvPicPr>
          <p:cNvPr id="8194"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28651" t="8246" r="27855"/>
          <a:stretch>
            <a:fillRect/>
          </a:stretch>
        </p:blipFill>
        <p:spPr bwMode="auto">
          <a:xfrm>
            <a:off x="2071670" y="214290"/>
            <a:ext cx="5572164" cy="6286545"/>
          </a:xfrm>
          <a:prstGeom prst="rect">
            <a:avLst/>
          </a:prstGeom>
          <a:noFill/>
          <a:ln w="9525" algn="in">
            <a:noFill/>
            <a:miter lim="800000"/>
            <a:headEnd/>
            <a:tailEnd/>
          </a:ln>
          <a:effectLst/>
        </p:spPr>
      </p:pic>
      <p:sp>
        <p:nvSpPr>
          <p:cNvPr id="4" name="Title 3"/>
          <p:cNvSpPr>
            <a:spLocks noGrp="1"/>
          </p:cNvSpPr>
          <p:nvPr>
            <p:ph type="title"/>
          </p:nvPr>
        </p:nvSpPr>
        <p:spPr/>
        <p:txBody>
          <a:bodyPr/>
          <a:lstStyle/>
          <a:p>
            <a:pPr algn="l"/>
            <a:r>
              <a:rPr lang="en-GB" b="1" dirty="0" smtClean="0">
                <a:solidFill>
                  <a:srgbClr val="0070C0"/>
                </a:solidFill>
              </a:rPr>
              <a:t>Agenda</a:t>
            </a:r>
            <a:endParaRPr lang="en-GB" b="1" dirty="0">
              <a:solidFill>
                <a:srgbClr val="0070C0"/>
              </a:solidFill>
            </a:endParaRPr>
          </a:p>
        </p:txBody>
      </p:sp>
      <p:pic>
        <p:nvPicPr>
          <p:cNvPr id="9218" name="Picture 2" descr="ponyclub"/>
          <p:cNvPicPr>
            <a:picLocks noChangeAspect="1" noChangeArrowheads="1"/>
          </p:cNvPicPr>
          <p:nvPr/>
        </p:nvPicPr>
        <p:blipFill>
          <a:blip r:embed="rId3"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285728"/>
            <a:ext cx="7186634" cy="857256"/>
          </a:xfrm>
        </p:spPr>
        <p:style>
          <a:lnRef idx="3">
            <a:schemeClr val="lt1"/>
          </a:lnRef>
          <a:fillRef idx="1">
            <a:schemeClr val="accent2"/>
          </a:fillRef>
          <a:effectRef idx="1">
            <a:schemeClr val="accent2"/>
          </a:effectRef>
          <a:fontRef idx="minor">
            <a:schemeClr val="lt1"/>
          </a:fontRef>
        </p:style>
        <p:txBody>
          <a:bodyPr>
            <a:normAutofit/>
          </a:bodyPr>
          <a:lstStyle/>
          <a:p>
            <a:r>
              <a:rPr lang="en-GB" b="1" dirty="0" smtClean="0">
                <a:solidFill>
                  <a:srgbClr val="0070C0"/>
                </a:solidFill>
              </a:rPr>
              <a:t>At the </a:t>
            </a:r>
            <a:r>
              <a:rPr lang="en-GB" b="1" dirty="0" smtClean="0">
                <a:solidFill>
                  <a:srgbClr val="0070C0"/>
                </a:solidFill>
              </a:rPr>
              <a:t>Meeting</a:t>
            </a:r>
            <a:endParaRPr lang="en-GB" b="1" dirty="0">
              <a:solidFill>
                <a:srgbClr val="0070C0"/>
              </a:solidFill>
            </a:endParaRPr>
          </a:p>
        </p:txBody>
      </p:sp>
      <p:sp>
        <p:nvSpPr>
          <p:cNvPr id="3" name="Content Placeholder 2"/>
          <p:cNvSpPr>
            <a:spLocks noGrp="1"/>
          </p:cNvSpPr>
          <p:nvPr>
            <p:ph idx="1"/>
          </p:nvPr>
        </p:nvSpPr>
        <p:spPr>
          <a:xfrm>
            <a:off x="457200" y="1285860"/>
            <a:ext cx="8229600" cy="4840303"/>
          </a:xfrm>
        </p:spPr>
        <p:txBody>
          <a:bodyPr>
            <a:normAutofit/>
          </a:bodyPr>
          <a:lstStyle/>
          <a:p>
            <a:pPr>
              <a:buClr>
                <a:srgbClr val="00B050"/>
              </a:buClr>
              <a:buFont typeface="Wingdings" pitchFamily="2" charset="2"/>
              <a:buChar char="§"/>
            </a:pPr>
            <a:r>
              <a:rPr lang="en-GB" b="1" dirty="0" smtClean="0">
                <a:solidFill>
                  <a:srgbClr val="002060"/>
                </a:solidFill>
              </a:rPr>
              <a:t>Call to order</a:t>
            </a:r>
          </a:p>
          <a:p>
            <a:pPr>
              <a:buClr>
                <a:srgbClr val="00B050"/>
              </a:buClr>
              <a:buFont typeface="Wingdings" pitchFamily="2" charset="2"/>
              <a:buChar char="§"/>
            </a:pPr>
            <a:r>
              <a:rPr lang="en-GB" b="1" dirty="0" smtClean="0">
                <a:solidFill>
                  <a:srgbClr val="002060"/>
                </a:solidFill>
              </a:rPr>
              <a:t>Minutes</a:t>
            </a:r>
          </a:p>
          <a:p>
            <a:pPr>
              <a:buClr>
                <a:srgbClr val="00B050"/>
              </a:buClr>
              <a:buFont typeface="Wingdings" pitchFamily="2" charset="2"/>
              <a:buChar char="§"/>
            </a:pPr>
            <a:r>
              <a:rPr lang="en-GB" b="1" dirty="0" smtClean="0">
                <a:solidFill>
                  <a:srgbClr val="002060"/>
                </a:solidFill>
              </a:rPr>
              <a:t>Business Arising</a:t>
            </a:r>
          </a:p>
          <a:p>
            <a:pPr>
              <a:buClr>
                <a:srgbClr val="00B050"/>
              </a:buClr>
              <a:buFont typeface="Wingdings" pitchFamily="2" charset="2"/>
              <a:buChar char="§"/>
            </a:pPr>
            <a:r>
              <a:rPr lang="en-GB" b="1" dirty="0" smtClean="0">
                <a:solidFill>
                  <a:srgbClr val="002060"/>
                </a:solidFill>
              </a:rPr>
              <a:t>Officer’s reports</a:t>
            </a:r>
          </a:p>
          <a:p>
            <a:pPr>
              <a:buClr>
                <a:srgbClr val="00B050"/>
              </a:buClr>
              <a:buFont typeface="Wingdings" pitchFamily="2" charset="2"/>
              <a:buChar char="§"/>
            </a:pPr>
            <a:r>
              <a:rPr lang="en-GB" b="1" dirty="0" smtClean="0">
                <a:solidFill>
                  <a:srgbClr val="002060"/>
                </a:solidFill>
              </a:rPr>
              <a:t>Committee reports</a:t>
            </a:r>
          </a:p>
          <a:p>
            <a:pPr>
              <a:buClr>
                <a:srgbClr val="00B050"/>
              </a:buClr>
              <a:buFont typeface="Wingdings" pitchFamily="2" charset="2"/>
              <a:buChar char="§"/>
            </a:pPr>
            <a:r>
              <a:rPr lang="en-GB" b="1" dirty="0" smtClean="0">
                <a:solidFill>
                  <a:srgbClr val="002060"/>
                </a:solidFill>
              </a:rPr>
              <a:t>New businesses</a:t>
            </a:r>
          </a:p>
          <a:p>
            <a:pPr>
              <a:buClr>
                <a:srgbClr val="00B050"/>
              </a:buClr>
              <a:buFont typeface="Wingdings" pitchFamily="2" charset="2"/>
              <a:buChar char="§"/>
            </a:pPr>
            <a:r>
              <a:rPr lang="en-GB" b="1" dirty="0" smtClean="0">
                <a:solidFill>
                  <a:srgbClr val="002060"/>
                </a:solidFill>
              </a:rPr>
              <a:t>Special interest programs</a:t>
            </a:r>
          </a:p>
          <a:p>
            <a:pPr>
              <a:buClr>
                <a:srgbClr val="00B050"/>
              </a:buClr>
              <a:buFont typeface="Wingdings" pitchFamily="2" charset="2"/>
              <a:buChar char="§"/>
            </a:pPr>
            <a:r>
              <a:rPr lang="en-GB" b="1" dirty="0" smtClean="0">
                <a:solidFill>
                  <a:srgbClr val="002060"/>
                </a:solidFill>
              </a:rPr>
              <a:t>Announcements</a:t>
            </a:r>
          </a:p>
          <a:p>
            <a:pPr>
              <a:buClr>
                <a:srgbClr val="00B050"/>
              </a:buClr>
              <a:buFont typeface="Wingdings" pitchFamily="2" charset="2"/>
              <a:buChar char="§"/>
            </a:pPr>
            <a:r>
              <a:rPr lang="en-GB" b="1" dirty="0" smtClean="0">
                <a:solidFill>
                  <a:srgbClr val="002060"/>
                </a:solidFill>
              </a:rPr>
              <a:t>Adjournment</a:t>
            </a:r>
            <a:endParaRPr lang="en-GB" b="1" dirty="0">
              <a:solidFill>
                <a:srgbClr val="002060"/>
              </a:solidFill>
            </a:endParaRPr>
          </a:p>
        </p:txBody>
      </p:sp>
      <p:pic>
        <p:nvPicPr>
          <p:cNvPr id="10242" name="Picture 2" descr="ponyclub"/>
          <p:cNvPicPr>
            <a:picLocks noChangeAspect="1" noChangeArrowheads="1"/>
          </p:cNvPicPr>
          <p:nvPr/>
        </p:nvPicPr>
        <p:blipFill>
          <a:blip r:embed="rId2" cstate="print"/>
          <a:srcRect/>
          <a:stretch>
            <a:fillRect/>
          </a:stretch>
        </p:blipFill>
        <p:spPr bwMode="auto">
          <a:xfrm>
            <a:off x="8213725" y="0"/>
            <a:ext cx="930275" cy="1096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42E6FBD1FC784BBD1E99EA89789BE6" ma:contentTypeVersion="0" ma:contentTypeDescription="Create a new document." ma:contentTypeScope="" ma:versionID="e353f8397df6ca94ebcd69261fcfefaf">
  <xsd:schema xmlns:xsd="http://www.w3.org/2001/XMLSchema" xmlns:p="http://schemas.microsoft.com/office/2006/metadata/properties" targetNamespace="http://schemas.microsoft.com/office/2006/metadata/properties" ma:root="true" ma:fieldsID="a967a7fcb723bcc39fe7fe67bb12c55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4376A1DD-8704-4D6A-B369-310E4F0030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72C004D-75C8-4EA6-9A6E-FF563ED563B7}">
  <ds:schemaRefs>
    <ds:schemaRef ds:uri="http://schemas.microsoft.com/sharepoint/v3/contenttype/forms"/>
  </ds:schemaRefs>
</ds:datastoreItem>
</file>

<file path=customXml/itemProps3.xml><?xml version="1.0" encoding="utf-8"?>
<ds:datastoreItem xmlns:ds="http://schemas.openxmlformats.org/officeDocument/2006/customXml" ds:itemID="{B340E5F8-4D75-4D9C-8411-687FB7FEF02B}">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1026</TotalTime>
  <Words>836</Words>
  <Application>Microsoft Office PowerPoint</Application>
  <PresentationFormat>On-screen Show (4:3)</PresentationFormat>
  <Paragraphs>126</Paragraphs>
  <Slides>20</Slides>
  <Notes>4</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1_Office Theme</vt:lpstr>
      <vt:lpstr>Flow</vt:lpstr>
      <vt:lpstr>  </vt:lpstr>
      <vt:lpstr>Best practice for meeting procedures</vt:lpstr>
      <vt:lpstr>Do Meetings Matter?</vt:lpstr>
      <vt:lpstr>Types of Meetings</vt:lpstr>
      <vt:lpstr>Planning for Meetings</vt:lpstr>
      <vt:lpstr>Successful Meetings</vt:lpstr>
      <vt:lpstr>Agenda</vt:lpstr>
      <vt:lpstr>Agenda</vt:lpstr>
      <vt:lpstr>At the Meeting</vt:lpstr>
      <vt:lpstr>Meeting Protocol</vt:lpstr>
      <vt:lpstr>Meeting Protocol</vt:lpstr>
      <vt:lpstr>Meeting Confirmation</vt:lpstr>
      <vt:lpstr>Conducting Meetings</vt:lpstr>
      <vt:lpstr>Conducting Meetings</vt:lpstr>
      <vt:lpstr>Conducting Meetings</vt:lpstr>
      <vt:lpstr>Recording Minutes</vt:lpstr>
      <vt:lpstr>Recording Minutes</vt:lpstr>
      <vt:lpstr>Slide 18</vt:lpstr>
      <vt:lpstr>Follow-up Meetings</vt:lpstr>
      <vt:lpstr>Conclusion:</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Ian Maxwell</dc:creator>
  <cp:lastModifiedBy>Trina Reeves</cp:lastModifiedBy>
  <cp:revision>36</cp:revision>
  <dcterms:created xsi:type="dcterms:W3CDTF">2009-06-08T03:28:32Z</dcterms:created>
  <dcterms:modified xsi:type="dcterms:W3CDTF">2011-07-22T04:49:33Z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0x010100C242E6FBD1FC784BBD1E99EA89789BE6</vt:lpwstr>
  </property>
</Properties>
</file>